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9525" cap="flat">
              <a:solidFill>
                <a:srgbClr val="46AAC4"/>
              </a:solidFill>
              <a:prstDash val="solid"/>
              <a:round/>
            </a:ln>
          </a:top>
          <a:bottom>
            <a:ln w="9525" cap="flat">
              <a:solidFill>
                <a:srgbClr val="46AAC4"/>
              </a:solidFill>
              <a:prstDash val="solid"/>
              <a:round/>
            </a:ln>
          </a:bottom>
          <a:insideH>
            <a:ln w="9525" cap="flat">
              <a:solidFill>
                <a:srgbClr val="46AAC4"/>
              </a:solidFill>
              <a:prstDash val="solid"/>
              <a:round/>
            </a:ln>
          </a:insideH>
          <a:insideV>
            <a:ln w="9525" cap="flat">
              <a:solidFill>
                <a:srgbClr val="46AAC4"/>
              </a:solidFill>
              <a:prstDash val="solid"/>
              <a:round/>
            </a:ln>
          </a:insideV>
        </a:tcBdr>
        <a:fill>
          <a:solidFill>
            <a:schemeClr val="accent5">
              <a:alpha val="4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25400" cap="flat">
              <a:solidFill>
                <a:schemeClr val="accent5"/>
              </a:solidFill>
              <a:prstDash val="solid"/>
              <a:round/>
            </a:ln>
          </a:right>
          <a:top>
            <a:ln w="9525" cap="flat">
              <a:solidFill>
                <a:srgbClr val="46AAC4"/>
              </a:solidFill>
              <a:prstDash val="solid"/>
              <a:round/>
            </a:ln>
          </a:top>
          <a:bottom>
            <a:ln w="9525" cap="flat">
              <a:solidFill>
                <a:srgbClr val="46AAC4"/>
              </a:solidFill>
              <a:prstDash val="solid"/>
              <a:round/>
            </a:ln>
          </a:bottom>
          <a:insideH>
            <a:ln w="9525" cap="flat">
              <a:solidFill>
                <a:srgbClr val="46AAC4"/>
              </a:solidFill>
              <a:prstDash val="solid"/>
              <a:round/>
            </a:ln>
          </a:insideH>
          <a:insideV>
            <a:ln w="9525" cap="flat">
              <a:solidFill>
                <a:srgbClr val="46AAC4"/>
              </a:solidFill>
              <a:prstDash val="solid"/>
              <a:round/>
            </a:ln>
          </a:insideV>
        </a:tcBdr>
        <a:fill>
          <a:solidFill>
            <a:schemeClr val="accent5">
              <a:alpha val="4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25400" cap="flat">
              <a:solidFill>
                <a:schemeClr val="accent5"/>
              </a:solidFill>
              <a:prstDash val="solid"/>
              <a:round/>
            </a:ln>
          </a:top>
          <a:bottom>
            <a:ln w="25400" cap="flat">
              <a:solidFill>
                <a:schemeClr val="accent5"/>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620"/>
    <p:restoredTop sz="23475" autoAdjust="0"/>
  </p:normalViewPr>
  <p:slideViewPr>
    <p:cSldViewPr snapToGrid="0">
      <p:cViewPr varScale="1">
        <p:scale>
          <a:sx n="27" d="100"/>
          <a:sy n="27" d="100"/>
        </p:scale>
        <p:origin x="40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49590440"/>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lways.com/likeagirl"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youtube.com/watch?v=OjgXEXX5xKE" TargetMode="External"/><Relationship Id="rId5" Type="http://schemas.openxmlformats.org/officeDocument/2006/relationships/hyperlink" Target="https://www.youtube.com/watch?v=E1xGVYA5Aqo" TargetMode="External"/><Relationship Id="rId4" Type="http://schemas.openxmlformats.org/officeDocument/2006/relationships/hyperlink" Target="http://www.youtube.com/alwaysbran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pPr>
              <a:defRPr b="1"/>
            </a:pPr>
            <a:r>
              <a:t>Einführung</a:t>
            </a:r>
          </a:p>
          <a:p>
            <a:r>
              <a:t>Hier siehst du einige Veränderungen, die im Laufe der Pubertät auftreten können. Ihr könnt das Schaubild auch gemeinsam in der Klasse diskutieren.</a:t>
            </a:r>
          </a:p>
        </p:txBody>
      </p:sp>
    </p:spTree>
    <p:extLst>
      <p:ext uri="{BB962C8B-B14F-4D97-AF65-F5344CB8AC3E}">
        <p14:creationId xmlns:p14="http://schemas.microsoft.com/office/powerpoint/2010/main" val="128448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pPr>
              <a:defRPr b="1"/>
            </a:pPr>
            <a:r>
              <a:t>Phase 4 – Menstruation</a:t>
            </a:r>
          </a:p>
          <a:p>
            <a:r>
              <a:t>Die Gebärmutterschleimhaut wird mit etwas Blut abgestoßen und durch die Vagina aus dem Körper ausgeschieden.</a:t>
            </a:r>
          </a:p>
        </p:txBody>
      </p:sp>
    </p:spTree>
    <p:extLst>
      <p:ext uri="{BB962C8B-B14F-4D97-AF65-F5344CB8AC3E}">
        <p14:creationId xmlns:p14="http://schemas.microsoft.com/office/powerpoint/2010/main" val="417045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defRPr b="1"/>
            </a:pPr>
            <a:r>
              <a:t>Vaginaler Ausfluss</a:t>
            </a:r>
          </a:p>
          <a:p>
            <a:pPr>
              <a:defRPr b="1"/>
            </a:pPr>
            <a:endParaRPr/>
          </a:p>
          <a:p>
            <a:r>
              <a:t>Vaginaler Ausfluss ist eine klare, weißliche Flüssigkeit, die aus der Scheide kommt. Sie schützt die Vagina vor dem Austrocknen und vor Krankheitserregern und Infektionen. Die meisten Frauen haben während des ganzen Erwachsenenalters vaginalen Ausfluss, das ist völlig normal und unbedenklich. Die Menge des Ausflusses verändert sich leicht im Verlauf des Zyklus. Viele Frauen haben in der Mitte ihres Zyklus etwas mehr Ausfluss. Auch Stress, bestimmte Verhütungsmittel oder eine Schwangerschaft verändern den vaginalen Ausfluss, da dieser von Hormonen gesteuert wird.</a:t>
            </a:r>
          </a:p>
          <a:p>
            <a:endParaRPr/>
          </a:p>
          <a:p>
            <a:r>
              <a:t>Wenn der Ausfluss allerdings streng riecht, sehr dickflüssig ist, gelblich oder dunkler, wenn er Jucken oder Brennen verursacht, kann dies ein Zeichen einer Infektion sein. In diesem Fall ist es empfehlenswert, sich bei der Frauenärztin untersuchen zu lassen. Eine Infektion ist allerdings in den meisten Fällen kein Grund zur Sorge. Infektionen kommen sehr häufig vor und lassen sich leicht behandeln.</a:t>
            </a:r>
          </a:p>
        </p:txBody>
      </p:sp>
    </p:spTree>
    <p:extLst>
      <p:ext uri="{BB962C8B-B14F-4D97-AF65-F5344CB8AC3E}">
        <p14:creationId xmlns:p14="http://schemas.microsoft.com/office/powerpoint/2010/main" val="155946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pPr>
              <a:defRPr b="1"/>
            </a:pPr>
            <a:r>
              <a:t>PMS</a:t>
            </a:r>
          </a:p>
          <a:p>
            <a:r>
              <a:t>Das Prämenstruelle Syndrom bezeichnet eine Reihe von Symptomen, die eine bis zwei Wochen vor der Periode auftreten können. Dazu gehören Stimmungsschwankungen, ein aufgeblähtes Gefühl, unreine Haut, Krämpfe und einige andere Symptome, die oft als sehr unangenehm empfunden werden, aber normal und in der Regel unbedenklich sind. Auch hier haben wieder die Hormone einen wesentlichen Einfluss auf unser Befinden.</a:t>
            </a:r>
          </a:p>
        </p:txBody>
      </p:sp>
    </p:spTree>
    <p:extLst>
      <p:ext uri="{BB962C8B-B14F-4D97-AF65-F5344CB8AC3E}">
        <p14:creationId xmlns:p14="http://schemas.microsoft.com/office/powerpoint/2010/main" val="2776291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a:defRPr b="1"/>
            </a:pPr>
            <a:r>
              <a:t>Die Periode</a:t>
            </a:r>
          </a:p>
          <a:p>
            <a:r>
              <a:t>Rund um die Periode stellen sich Mädchen viele Fragen. Antworten zu finden, ist nicht leicht, da sich der Körper von Mensch zu Mensch sehr unterschiedlich entwickelt. </a:t>
            </a:r>
          </a:p>
          <a:p>
            <a:r>
              <a:t>Die erste Regelblutung tritt zwischen dem 10. und 17. Lebensjahr ein. Beeinflussen kann man diesen Zeitpunkt nicht, weil der Beginn und der Verlauf der Pubertät genetisch gesteuert sind.</a:t>
            </a:r>
          </a:p>
        </p:txBody>
      </p:sp>
    </p:spTree>
    <p:extLst>
      <p:ext uri="{BB962C8B-B14F-4D97-AF65-F5344CB8AC3E}">
        <p14:creationId xmlns:p14="http://schemas.microsoft.com/office/powerpoint/2010/main" val="1596847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pPr>
              <a:defRPr b="1"/>
            </a:pPr>
            <a:r>
              <a:t>Dokumentiere deine Tage im Perioden-Kalender</a:t>
            </a:r>
          </a:p>
          <a:p>
            <a:pPr marL="171450" indent="-171450">
              <a:buSzPct val="100000"/>
              <a:buChar char="-"/>
            </a:pPr>
            <a:r>
              <a:t>Markiere den ersten Tag deiner Periode im Perioden-Kalender.</a:t>
            </a:r>
          </a:p>
          <a:p>
            <a:pPr marL="171450" indent="-171450">
              <a:buSzPct val="100000"/>
              <a:buChar char="-"/>
            </a:pPr>
            <a:r>
              <a:t>Mit kleinen Zeichen kannst du auch die Stärke der Blutung, deine Stimmung oder PMS-Anzeichen notieren. </a:t>
            </a:r>
          </a:p>
          <a:p>
            <a:pPr marL="171450" indent="-171450">
              <a:buSzPct val="100000"/>
              <a:buChar char="-"/>
            </a:pPr>
            <a:r>
              <a:t>Für den nächsten Zyklus kannst du dann abzählen, wann deine nächste Periode ansteht. So kannst du dich vorbereiten, indem du an den möglichen Tagen eine Binde oder einen Tampon einpackst. </a:t>
            </a:r>
          </a:p>
          <a:p>
            <a:endParaRPr/>
          </a:p>
          <a:p>
            <a:pPr>
              <a:defRPr b="1"/>
            </a:pPr>
            <a:r>
              <a:t>Wie lang ist dein Zyklus? </a:t>
            </a:r>
          </a:p>
          <a:p>
            <a:r>
              <a:t>Zähle einfach die Tage vom ersten Tag einer Periode bis zum ersten Tag der darauffolgenden Periode. Beobachte deine Zyklus-Länge über einige Monate. So kannst du leichter abschätzen, wann die nächste Periode eintritt.</a:t>
            </a:r>
          </a:p>
        </p:txBody>
      </p:sp>
    </p:spTree>
    <p:extLst>
      <p:ext uri="{BB962C8B-B14F-4D97-AF65-F5344CB8AC3E}">
        <p14:creationId xmlns:p14="http://schemas.microsoft.com/office/powerpoint/2010/main" val="725701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b="1"/>
            </a:pPr>
            <a:r>
              <a:t>Sei vorbereitet!</a:t>
            </a:r>
          </a:p>
          <a:p>
            <a:r>
              <a:t>Bevor der Menstruationszyklus regelmäßig wird, kann es einige Zeit dauern. Somit kann die Periode immer auch mal “überraschend” kommen. Für solche Fälle ist es gut, vorbereitet zu sein:</a:t>
            </a:r>
          </a:p>
          <a:p>
            <a:endParaRPr/>
          </a:p>
          <a:p>
            <a:r>
              <a:t>- Es ist hilfreich, immer eine Binde oder einen Tampon dabeizuhaben, zum Beispiel in der Tasche oder im Schulspind. </a:t>
            </a:r>
            <a:endParaRPr sz="600">
              <a:latin typeface="Arial"/>
              <a:ea typeface="Arial"/>
              <a:cs typeface="Arial"/>
              <a:sym typeface="Arial"/>
            </a:endParaRPr>
          </a:p>
          <a:p>
            <a:r>
              <a:t>- Sollte einmal weder eine Binde noch ein Tampon zu Hand sein, kann zusammengefaltetes Toilettenpapier für einige Zeit als Ersatz-Binde dienen.</a:t>
            </a:r>
          </a:p>
        </p:txBody>
      </p:sp>
    </p:spTree>
    <p:extLst>
      <p:ext uri="{BB962C8B-B14F-4D97-AF65-F5344CB8AC3E}">
        <p14:creationId xmlns:p14="http://schemas.microsoft.com/office/powerpoint/2010/main" val="155603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p>
            <a:pPr>
              <a:defRPr b="1"/>
            </a:pPr>
            <a:r>
              <a:t>Drei verschiedene Hygieneprodukte, die dich während der Periode schützen</a:t>
            </a:r>
          </a:p>
          <a:p>
            <a:r>
              <a:t>Für Hygiene und Schutz während der Periode gibt es viele verschiedene Artikel in unendlich viele Ausführungen. </a:t>
            </a:r>
            <a:br/>
            <a:r>
              <a:t>Einen kleinen Überblick erhältst du hier:</a:t>
            </a:r>
          </a:p>
          <a:p>
            <a:endParaRPr/>
          </a:p>
          <a:p>
            <a:pPr>
              <a:defRPr b="1"/>
            </a:pPr>
            <a:r>
              <a:t>Binden</a:t>
            </a:r>
            <a:r>
              <a:rPr b="0"/>
              <a:t> – Binden werden in der Unterwäsche getragen und sind sehr bequem und einfach anzuwenden. Viele Mädchen nutzen zunächst Binden, wenn sie ihre Periode bekommen.</a:t>
            </a:r>
          </a:p>
          <a:p>
            <a:endParaRPr b="0"/>
          </a:p>
          <a:p>
            <a:pPr>
              <a:defRPr b="1"/>
            </a:pPr>
            <a:r>
              <a:t>Slipeinlagen – </a:t>
            </a:r>
            <a:r>
              <a:rPr b="0"/>
              <a:t>Slipeinlagen werden genau wie Binden in der Unterhose getragen. Sie sind sehr dünn und eigenen sich eher für die Tage zwischen der Periode, um sich trotz Ausfluss frisch und trocken zu fühlen.</a:t>
            </a:r>
          </a:p>
          <a:p>
            <a:pPr>
              <a:defRPr b="1"/>
            </a:pPr>
            <a:endParaRPr b="0"/>
          </a:p>
          <a:p>
            <a:pPr>
              <a:defRPr b="1"/>
            </a:pPr>
            <a:r>
              <a:t>Tampons – </a:t>
            </a:r>
            <a:r>
              <a:rPr b="0"/>
              <a:t>Ein Tampon wird in die Scheide eingeführt, was anfangs etwas gewöhnungsbedürftig sein kann. Tampons sind sehr praktisch, da sie nicht zu sehen sind, nicht verrutschen können und zuverlässig schützen. Damit eigenen sie sich zum Beispiel besonders für den Sport oder auch zum Schwimmen.</a:t>
            </a:r>
          </a:p>
        </p:txBody>
      </p:sp>
    </p:spTree>
    <p:extLst>
      <p:ext uri="{BB962C8B-B14F-4D97-AF65-F5344CB8AC3E}">
        <p14:creationId xmlns:p14="http://schemas.microsoft.com/office/powerpoint/2010/main" val="2611753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pPr>
              <a:defRPr b="1"/>
            </a:pPr>
            <a:r>
              <a:t>Drei verschiedene Hygieneprodukte</a:t>
            </a:r>
          </a:p>
          <a:p>
            <a:r>
              <a:t>Jede junge Frau zieht eine andere Form des Schutzes während der Periode vor.  Manche bevorzugen Binden und Slipeinlagen während der Periode, andere wiederum Tampons.</a:t>
            </a:r>
          </a:p>
          <a:p>
            <a:r>
              <a:t> </a:t>
            </a:r>
          </a:p>
          <a:p>
            <a:pPr>
              <a:defRPr b="1"/>
            </a:pPr>
            <a:r>
              <a:t>Binden</a:t>
            </a:r>
            <a:r>
              <a:rPr b="0"/>
              <a:t> – Binden werden in der Unterwäsche getragen und sind sehr bequem und einfach anzuwenden. Viele Mädchen nutzen zunächst Binden, wenn sie ihre Periode bekommen.</a:t>
            </a:r>
          </a:p>
          <a:p>
            <a:endParaRPr b="0"/>
          </a:p>
          <a:p>
            <a:pPr>
              <a:defRPr b="1"/>
            </a:pPr>
            <a:r>
              <a:t>Slipeinlagen – </a:t>
            </a:r>
            <a:r>
              <a:rPr b="0"/>
              <a:t>Slipeinlagen werden genau wie Binden in der Unterhose getragen. Sie sind sehr dünn und eigenen sich eher für die Tage zwischen der Periode, um sich trotz Ausfluss frisch und trocken zu fühlen.</a:t>
            </a:r>
          </a:p>
          <a:p>
            <a:pPr>
              <a:defRPr b="1"/>
            </a:pPr>
            <a:endParaRPr b="0"/>
          </a:p>
          <a:p>
            <a:pPr>
              <a:defRPr b="1"/>
            </a:pPr>
            <a:r>
              <a:t>Tampons – </a:t>
            </a:r>
            <a:r>
              <a:rPr b="0"/>
              <a:t>Ein Tampon wird in die Scheide eingeführt, was anfangs etwas gewöhnungsbedürftig sein kann. Tampons sind sehr praktisch, da sie nicht zu sehen sind, nicht verrutschen können und zuverlässig schützen. Damit eigenen sie sich zum Beispiel besonders für den Sport oder auch zum Schwimmen.</a:t>
            </a:r>
          </a:p>
        </p:txBody>
      </p:sp>
    </p:spTree>
    <p:extLst>
      <p:ext uri="{BB962C8B-B14F-4D97-AF65-F5344CB8AC3E}">
        <p14:creationId xmlns:p14="http://schemas.microsoft.com/office/powerpoint/2010/main" val="2514261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b="1"/>
            </a:pPr>
            <a:r>
              <a:t>Wie funktioniert eine Binde?</a:t>
            </a:r>
          </a:p>
          <a:p>
            <a:r>
              <a:t>Im Folgenden sind die Bestandteile einer Binde aufgelistet:</a:t>
            </a:r>
          </a:p>
          <a:p>
            <a:endParaRPr/>
          </a:p>
          <a:p>
            <a:pPr marL="228600" indent="-228600">
              <a:buSzPct val="100000"/>
              <a:buAutoNum type="arabicParenR"/>
            </a:pPr>
            <a:r>
              <a:t>Der saugfähige Kern der Binde</a:t>
            </a:r>
          </a:p>
          <a:p>
            <a:pPr marL="228600" indent="-228600">
              <a:buSzPct val="100000"/>
              <a:buAutoNum type="arabicParenR"/>
            </a:pPr>
            <a:r>
              <a:t>Spezielle “protection zones” (“Sicherheitszonen”), die zusätzlichen Schutz vor dem Auslaufen bieten</a:t>
            </a:r>
          </a:p>
          <a:p>
            <a:pPr marL="228600" indent="-228600">
              <a:buSzPct val="100000"/>
              <a:buAutoNum type="arabicParenR"/>
            </a:pPr>
            <a:r>
              <a:t>Verbesserte Geruchsneutralisierung</a:t>
            </a:r>
          </a:p>
          <a:p>
            <a:pPr marL="228600" indent="-228600">
              <a:buSzPct val="100000"/>
              <a:buAutoNum type="arabicParenR"/>
            </a:pPr>
            <a:r>
              <a:t>Flügel, die die Binde vor dem Verrutschen schützen und seitliches Auslaufen verhindern</a:t>
            </a:r>
          </a:p>
        </p:txBody>
      </p:sp>
    </p:spTree>
    <p:extLst>
      <p:ext uri="{BB962C8B-B14F-4D97-AF65-F5344CB8AC3E}">
        <p14:creationId xmlns:p14="http://schemas.microsoft.com/office/powerpoint/2010/main" val="210330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a:lnSpc>
                <a:spcPct val="120000"/>
              </a:lnSpc>
              <a:defRPr b="1">
                <a:solidFill>
                  <a:srgbClr val="181512"/>
                </a:solidFill>
                <a:latin typeface="ITC Serif Gothic"/>
                <a:ea typeface="ITC Serif Gothic"/>
                <a:cs typeface="ITC Serif Gothic"/>
                <a:sym typeface="ITC Serif Gothic"/>
              </a:defRPr>
            </a:pPr>
            <a:r>
              <a:t>Menstruationsfluss</a:t>
            </a:r>
          </a:p>
          <a:p>
            <a:pPr>
              <a:lnSpc>
                <a:spcPct val="120000"/>
              </a:lnSpc>
              <a:defRPr>
                <a:solidFill>
                  <a:srgbClr val="181512"/>
                </a:solidFill>
                <a:latin typeface="ITC Serif Gothic"/>
                <a:ea typeface="ITC Serif Gothic"/>
                <a:cs typeface="ITC Serif Gothic"/>
                <a:sym typeface="ITC Serif Gothic"/>
              </a:defRPr>
            </a:pPr>
            <a:r>
              <a:t>Die Stärke des Menstruationsflusses verändert sich während der Periode. Auch von Frau zu Frau kann sich die Stärke der Periode verändern. Je nach dem, wie stark die Tage ausfallen, muss der passende Schutz gewählt werden. </a:t>
            </a:r>
          </a:p>
          <a:p>
            <a:pPr>
              <a:lnSpc>
                <a:spcPct val="120000"/>
              </a:lnSpc>
              <a:defRPr>
                <a:solidFill>
                  <a:srgbClr val="181512"/>
                </a:solidFill>
                <a:latin typeface="ITC Serif Gothic"/>
                <a:ea typeface="ITC Serif Gothic"/>
                <a:cs typeface="ITC Serif Gothic"/>
                <a:sym typeface="ITC Serif Gothic"/>
              </a:defRPr>
            </a:pPr>
            <a:endParaRPr/>
          </a:p>
          <a:p>
            <a:pPr>
              <a:lnSpc>
                <a:spcPct val="120000"/>
              </a:lnSpc>
              <a:defRPr>
                <a:solidFill>
                  <a:srgbClr val="181512"/>
                </a:solidFill>
                <a:latin typeface="ITC Serif Gothic"/>
                <a:ea typeface="ITC Serif Gothic"/>
                <a:cs typeface="ITC Serif Gothic"/>
                <a:sym typeface="ITC Serif Gothic"/>
              </a:defRPr>
            </a:pPr>
            <a:r>
              <a:t>Die meisten Frauen verlieren während der ersten drei Tage ihrer Periode 90% der Menstruationsflüssigkeit. Danach wird die Periode schwächer. Demnach verändert sich auch die erforderliche Saugkraft der Binde oder des Tampons während der Periode. Zu Beginn wird eine höhere Saugfähigkeit benötigt, danach reicht eine geringere Saugkraft aus. Welche Saugkraft eine Binde oder ein Tampon hat, ist jeweils auf der Verpackung angegeben, meistens ganz einfach in Form von Tropfen. </a:t>
            </a:r>
          </a:p>
        </p:txBody>
      </p:sp>
    </p:spTree>
    <p:extLst>
      <p:ext uri="{BB962C8B-B14F-4D97-AF65-F5344CB8AC3E}">
        <p14:creationId xmlns:p14="http://schemas.microsoft.com/office/powerpoint/2010/main" val="1378168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a:defRPr b="1"/>
            </a:pPr>
            <a:r>
              <a:t>Pubertät</a:t>
            </a:r>
          </a:p>
          <a:p>
            <a:pPr>
              <a:defRPr b="1"/>
            </a:pPr>
            <a:endParaRPr/>
          </a:p>
          <a:p>
            <a:r>
              <a:t>Die Pubertät beginnt üblicherweise im Alter zwischen acht und 13 Jahren. Die Hirnanhangdrüse signalisiert dem Gehirn, dass bestimmte Hormone produziert werden sollen. Bei Mädchen handelt es sich um das Hormon Östrogen, das in den Eierstöcken produziert wird. Das Östrogen initiiert körperliche und mit ihnen auch emotionale Veränderungen, die zur sexuellen Geschlechtsreife führen.</a:t>
            </a:r>
          </a:p>
        </p:txBody>
      </p:sp>
    </p:spTree>
    <p:extLst>
      <p:ext uri="{BB962C8B-B14F-4D97-AF65-F5344CB8AC3E}">
        <p14:creationId xmlns:p14="http://schemas.microsoft.com/office/powerpoint/2010/main" val="2920911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pPr>
              <a:lnSpc>
                <a:spcPct val="136000"/>
              </a:lnSpc>
              <a:defRPr b="1">
                <a:solidFill>
                  <a:srgbClr val="DC0067"/>
                </a:solidFill>
                <a:latin typeface="ITC Serif Gothic Bold"/>
                <a:ea typeface="ITC Serif Gothic Bold"/>
                <a:cs typeface="ITC Serif Gothic Bold"/>
                <a:sym typeface="ITC Serif Gothic Bold"/>
              </a:defRPr>
            </a:pPr>
            <a:r>
              <a:t>Wie benutze ich eine Binde?</a:t>
            </a:r>
          </a:p>
          <a:p>
            <a:pPr>
              <a:lnSpc>
                <a:spcPct val="120000"/>
              </a:lnSpc>
              <a:defRPr>
                <a:solidFill>
                  <a:srgbClr val="181512"/>
                </a:solidFill>
                <a:latin typeface="ITC Serif Gothic"/>
                <a:ea typeface="ITC Serif Gothic"/>
                <a:cs typeface="ITC Serif Gothic"/>
                <a:sym typeface="ITC Serif Gothic"/>
              </a:defRPr>
            </a:pPr>
            <a:r>
              <a:t>Binden sollten spätestens alle vier bis sechs Stunden gewechselt werden. Dabei dürfen die benutzten Binden nicht in die Toilette geworfen werden, sondern müssen, eingewickelt in die Verpackung der neuen Binde oder Toilettenpapier, im Mülleimer entsorgt werden. </a:t>
            </a:r>
          </a:p>
          <a:p>
            <a:pPr>
              <a:lnSpc>
                <a:spcPct val="120000"/>
              </a:lnSpc>
              <a:defRPr>
                <a:solidFill>
                  <a:srgbClr val="181512"/>
                </a:solidFill>
                <a:latin typeface="ITC Serif Gothic"/>
                <a:ea typeface="ITC Serif Gothic"/>
                <a:cs typeface="ITC Serif Gothic"/>
                <a:sym typeface="ITC Serif Gothic"/>
              </a:defRPr>
            </a:pPr>
            <a:endParaRPr/>
          </a:p>
          <a:p>
            <a:pPr>
              <a:lnSpc>
                <a:spcPct val="120000"/>
              </a:lnSpc>
              <a:defRPr b="1">
                <a:solidFill>
                  <a:srgbClr val="181512"/>
                </a:solidFill>
                <a:latin typeface="ITC Serif Gothic Bold"/>
                <a:ea typeface="ITC Serif Gothic Bold"/>
                <a:cs typeface="ITC Serif Gothic Bold"/>
                <a:sym typeface="ITC Serif Gothic Bold"/>
              </a:defRPr>
            </a:pPr>
            <a:r>
              <a:t>Wie oft muss eine Binde gewechselt werden?</a:t>
            </a:r>
          </a:p>
          <a:p>
            <a:pPr>
              <a:lnSpc>
                <a:spcPct val="120000"/>
              </a:lnSpc>
              <a:defRPr>
                <a:solidFill>
                  <a:srgbClr val="181512"/>
                </a:solidFill>
                <a:latin typeface="ITC Serif Gothic"/>
                <a:ea typeface="ITC Serif Gothic"/>
                <a:cs typeface="ITC Serif Gothic"/>
                <a:sym typeface="ITC Serif Gothic"/>
              </a:defRPr>
            </a:pPr>
            <a:r>
              <a:t>• Spätestens alle vier bis sechs Stunden</a:t>
            </a:r>
          </a:p>
          <a:p>
            <a:pPr>
              <a:lnSpc>
                <a:spcPct val="120000"/>
              </a:lnSpc>
              <a:defRPr>
                <a:solidFill>
                  <a:srgbClr val="181512"/>
                </a:solidFill>
                <a:latin typeface="ITC Serif Gothic"/>
                <a:ea typeface="ITC Serif Gothic"/>
                <a:cs typeface="ITC Serif Gothic"/>
                <a:sym typeface="ITC Serif Gothic"/>
              </a:defRPr>
            </a:pPr>
            <a:r>
              <a:t>• Bei dünneren Binden mit weniger Saugkraft kann ein häufigerer Wechsel nötig sein.</a:t>
            </a:r>
          </a:p>
          <a:p>
            <a:pPr>
              <a:lnSpc>
                <a:spcPct val="120000"/>
              </a:lnSpc>
              <a:defRPr>
                <a:solidFill>
                  <a:srgbClr val="181512"/>
                </a:solidFill>
                <a:latin typeface="ITC Serif Gothic"/>
                <a:ea typeface="ITC Serif Gothic"/>
                <a:cs typeface="ITC Serif Gothic"/>
                <a:sym typeface="ITC Serif Gothic"/>
              </a:defRPr>
            </a:pPr>
            <a:r>
              <a:t>• Wird eine Binde zu lange getragen, kann Menstruationsflüssigkeit auslaufen.</a:t>
            </a:r>
          </a:p>
        </p:txBody>
      </p:sp>
    </p:spTree>
    <p:extLst>
      <p:ext uri="{BB962C8B-B14F-4D97-AF65-F5344CB8AC3E}">
        <p14:creationId xmlns:p14="http://schemas.microsoft.com/office/powerpoint/2010/main" val="2361267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pPr>
              <a:lnSpc>
                <a:spcPct val="136000"/>
              </a:lnSpc>
              <a:defRPr b="1">
                <a:solidFill>
                  <a:srgbClr val="DC0067"/>
                </a:solidFill>
                <a:latin typeface="ITC Serif Gothic Bold"/>
                <a:ea typeface="ITC Serif Gothic Bold"/>
                <a:cs typeface="ITC Serif Gothic Bold"/>
                <a:sym typeface="ITC Serif Gothic Bold"/>
              </a:defRPr>
            </a:pPr>
            <a:r>
              <a:t>Was ist eine Slipeinlage?</a:t>
            </a:r>
          </a:p>
          <a:p>
            <a:pPr>
              <a:defRPr>
                <a:solidFill>
                  <a:srgbClr val="DC0067"/>
                </a:solidFill>
                <a:latin typeface="ITC Serif Gothic"/>
                <a:ea typeface="ITC Serif Gothic"/>
                <a:cs typeface="ITC Serif Gothic"/>
                <a:sym typeface="ITC Serif Gothic"/>
              </a:defRPr>
            </a:pPr>
            <a:endParaRPr/>
          </a:p>
          <a:p>
            <a:pPr>
              <a:lnSpc>
                <a:spcPct val="120000"/>
              </a:lnSpc>
              <a:defRPr b="1">
                <a:solidFill>
                  <a:srgbClr val="181512"/>
                </a:solidFill>
                <a:latin typeface="ITC Serif Gothic"/>
                <a:ea typeface="ITC Serif Gothic"/>
                <a:cs typeface="ITC Serif Gothic"/>
                <a:sym typeface="ITC Serif Gothic"/>
              </a:defRPr>
            </a:pPr>
            <a:r>
              <a:t>Slipeinlagen können jeden Tag benutzt werden, nicht nur während der Periode</a:t>
            </a:r>
            <a:r>
              <a:rPr b="0"/>
              <a:t>. </a:t>
            </a:r>
          </a:p>
          <a:p>
            <a:pPr>
              <a:lnSpc>
                <a:spcPct val="120000"/>
              </a:lnSpc>
              <a:defRPr b="1">
                <a:solidFill>
                  <a:srgbClr val="181512"/>
                </a:solidFill>
                <a:latin typeface="ITC Serif Gothic Bold"/>
                <a:ea typeface="ITC Serif Gothic Bold"/>
                <a:cs typeface="ITC Serif Gothic Bold"/>
                <a:sym typeface="ITC Serif Gothic Bold"/>
              </a:defRPr>
            </a:pPr>
            <a:r>
              <a:t>Slipeinlagen können jeden Tag getragen werden, um leichten vaginalen Ausfluss aufzunehmen und ein trockenes Gefühl zu bewahren. </a:t>
            </a:r>
            <a:br/>
            <a:r>
              <a:t>Auch während der leichten Tage der Periode können sie statt einem Tampon oder einer Binde getragen werden. </a:t>
            </a:r>
          </a:p>
          <a:p>
            <a:pPr>
              <a:defRPr>
                <a:solidFill>
                  <a:srgbClr val="181512"/>
                </a:solidFill>
                <a:latin typeface="ITC Serif Gothic"/>
                <a:ea typeface="ITC Serif Gothic"/>
                <a:cs typeface="ITC Serif Gothic"/>
                <a:sym typeface="ITC Serif Gothic"/>
              </a:defRPr>
            </a:pPr>
            <a:endParaRPr/>
          </a:p>
          <a:p>
            <a:pPr>
              <a:lnSpc>
                <a:spcPct val="120000"/>
              </a:lnSpc>
              <a:defRPr b="1">
                <a:solidFill>
                  <a:srgbClr val="DC0067"/>
                </a:solidFill>
                <a:latin typeface="ITC Serif Gothic Bold"/>
                <a:ea typeface="ITC Serif Gothic Bold"/>
                <a:cs typeface="ITC Serif Gothic Bold"/>
                <a:sym typeface="ITC Serif Gothic Bold"/>
              </a:defRPr>
            </a:pPr>
            <a:r>
              <a:t>Wie oft muss eine Slipeinlage gewechselt werden?</a:t>
            </a:r>
          </a:p>
          <a:p>
            <a:pPr>
              <a:lnSpc>
                <a:spcPct val="120000"/>
              </a:lnSpc>
              <a:defRPr>
                <a:solidFill>
                  <a:srgbClr val="181512"/>
                </a:solidFill>
                <a:latin typeface="ITC Serif Gothic"/>
                <a:ea typeface="ITC Serif Gothic"/>
                <a:cs typeface="ITC Serif Gothic"/>
                <a:sym typeface="ITC Serif Gothic"/>
              </a:defRPr>
            </a:pPr>
            <a:r>
              <a:t>• Wechsle sie immer dann, wenn die Slipeinlage bereits viel Flüssigkeit aufgenommen hat und nicht mehr ganz trocken hält. </a:t>
            </a:r>
          </a:p>
          <a:p>
            <a:pPr>
              <a:lnSpc>
                <a:spcPct val="120000"/>
              </a:lnSpc>
              <a:defRPr>
                <a:solidFill>
                  <a:srgbClr val="181512"/>
                </a:solidFill>
                <a:latin typeface="ITC Serif Gothic"/>
                <a:ea typeface="ITC Serif Gothic"/>
                <a:cs typeface="ITC Serif Gothic"/>
                <a:sym typeface="ITC Serif Gothic"/>
              </a:defRPr>
            </a:pPr>
            <a:r>
              <a:t>• Wickele die Slipeinlage in Toilettenpapier ein und wirf sie in den Mülleimer, um sie zu entsorgen.</a:t>
            </a:r>
          </a:p>
        </p:txBody>
      </p:sp>
    </p:spTree>
    <p:extLst>
      <p:ext uri="{BB962C8B-B14F-4D97-AF65-F5344CB8AC3E}">
        <p14:creationId xmlns:p14="http://schemas.microsoft.com/office/powerpoint/2010/main" val="3878765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p>
            <a:pPr>
              <a:defRPr b="1"/>
            </a:pPr>
            <a:r>
              <a:t>Die Eigenschaften einer Slipeinlage</a:t>
            </a:r>
          </a:p>
          <a:p>
            <a:pPr>
              <a:defRPr b="1"/>
            </a:pPr>
            <a:endParaRPr/>
          </a:p>
          <a:p>
            <a:pPr marL="228600" indent="-228600">
              <a:buSzPct val="100000"/>
              <a:buAutoNum type="arabicParenR"/>
            </a:pPr>
            <a:r>
              <a:t>Besonders dünn</a:t>
            </a:r>
          </a:p>
          <a:p>
            <a:pPr marL="228600" indent="-228600">
              <a:buSzPct val="100000"/>
              <a:buAutoNum type="arabicParenR"/>
            </a:pPr>
            <a:r>
              <a:t>Geschwungene Form, die sich der Unterwäsche anpasst</a:t>
            </a:r>
          </a:p>
          <a:p>
            <a:pPr marL="228600" indent="-228600">
              <a:buSzPct val="100000"/>
              <a:buAutoNum type="arabicParenR"/>
            </a:pPr>
            <a:r>
              <a:t>Selbstklebende Unterseite für sichere Halt und Flexibilität</a:t>
            </a:r>
          </a:p>
        </p:txBody>
      </p:sp>
    </p:spTree>
    <p:extLst>
      <p:ext uri="{BB962C8B-B14F-4D97-AF65-F5344CB8AC3E}">
        <p14:creationId xmlns:p14="http://schemas.microsoft.com/office/powerpoint/2010/main" val="188291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pPr>
              <a:defRPr b="1"/>
            </a:pPr>
            <a:r>
              <a:t>Was ist ein Tampon?</a:t>
            </a:r>
          </a:p>
          <a:p>
            <a:r>
              <a:t>Ein Tampon ist ein Hygienartikel, der im Körper getragen wird, das heißt, er wird in die Scheide eingeführt.</a:t>
            </a:r>
          </a:p>
          <a:p>
            <a:endParaRPr/>
          </a:p>
          <a:p>
            <a:r>
              <a:t>Es gibt Tampons mit Applikator, die das Einführen erleichtern, und Tampons ohne Applikator.</a:t>
            </a:r>
          </a:p>
          <a:p>
            <a:endParaRPr/>
          </a:p>
          <a:p>
            <a:r>
              <a:t>1) </a:t>
            </a:r>
            <a:r>
              <a:rPr b="1"/>
              <a:t>Tampons mit Applikator</a:t>
            </a:r>
            <a:r>
              <a:t> erleichtern das Einführen des Tampons. Mit dem Applikator fällt es manchen Frauen leichter, die richtige Position für den Tampon zu finden, so dass er nicht mehr zu spüren ist.</a:t>
            </a:r>
          </a:p>
          <a:p>
            <a:endParaRPr/>
          </a:p>
          <a:p>
            <a:r>
              <a:t>2) </a:t>
            </a:r>
            <a:r>
              <a:rPr b="1"/>
              <a:t>Tampons ohne Applikator </a:t>
            </a:r>
            <a:r>
              <a:t>werden mit dem Finger in die Scheide eingeführt.</a:t>
            </a:r>
          </a:p>
          <a:p>
            <a:endParaRPr/>
          </a:p>
          <a:p>
            <a:r>
              <a:t>Auch Tampons gibt es in verschiedenen Größen. Je nach der Stärke des Menstruationsflusses wird der passende Tampon mit entsprechender Saugkraft ausgewählt. Alle Informationen dazu findest du auch auf der Verpackung der Tampons.</a:t>
            </a:r>
          </a:p>
        </p:txBody>
      </p:sp>
    </p:spTree>
    <p:extLst>
      <p:ext uri="{BB962C8B-B14F-4D97-AF65-F5344CB8AC3E}">
        <p14:creationId xmlns:p14="http://schemas.microsoft.com/office/powerpoint/2010/main" val="3476945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p>
            <a:pPr>
              <a:defRPr b="1"/>
            </a:pPr>
            <a:r>
              <a:t>Wie benutze ich einen Tampon? </a:t>
            </a:r>
          </a:p>
          <a:p>
            <a:pPr>
              <a:defRPr b="1"/>
            </a:pPr>
            <a:endParaRPr/>
          </a:p>
          <a:p>
            <a:pPr marL="228600" indent="-228600">
              <a:buSzPct val="100000"/>
              <a:buFont typeface="Symbol"/>
              <a:buChar char="-"/>
            </a:pPr>
            <a:r>
              <a:t>Vor dem Einführen eines Tampons solltest du immer zuerst die Hände waschen. </a:t>
            </a:r>
          </a:p>
          <a:p>
            <a:pPr marL="228600" indent="-228600">
              <a:buSzPct val="100000"/>
              <a:buFont typeface="Symbol"/>
              <a:buChar char="-"/>
            </a:pPr>
            <a:r>
              <a:t>Packe anschließend den Tampon aus (Plastikverpackung entfernen). </a:t>
            </a:r>
          </a:p>
          <a:p>
            <a:pPr marL="228600" indent="-228600">
              <a:buSzPct val="100000"/>
              <a:buFont typeface="Symbol"/>
              <a:buChar char="-"/>
            </a:pPr>
            <a:r>
              <a:t>Begib dich in eine bequeme Position (zum Beispiel in die Hocke mit gespreizten Knien) und setze die Spitze des Tampons an die Öffnung deiner Scheide. Schiebe den Tampon anschließend sanft nach oben hinten. Wenn deine Hand den Körper berührt, hast du die richtige Position für den Tampon gefunden. Er sollte jetzt nicht mehr zu spüren sein. Wenn der Tampon eingeführt ist, schaut das Rückholbändchen des Tampons ein Stück aus der Scheide heraus.</a:t>
            </a:r>
          </a:p>
          <a:p>
            <a:pPr marL="228600" indent="-228600">
              <a:buSzPct val="100000"/>
              <a:buFont typeface="Symbol"/>
              <a:buChar char="-"/>
            </a:pPr>
            <a:r>
              <a:t>Ziehe langsam und vorsichtig am Rückholbändchen weg von deinem Körper, um den Tampon wieder zu entfernen.</a:t>
            </a:r>
          </a:p>
          <a:p>
            <a:pPr marL="228600" indent="-228600">
              <a:buSzPct val="100000"/>
              <a:buFont typeface="Symbol"/>
              <a:buChar char="-"/>
            </a:pPr>
            <a:r>
              <a:t>Spüle ihn nicht in der der Toilette ab, sondern wickele ihn in Toilettenpapier ein und wirf ihn in den Mülleimer.</a:t>
            </a:r>
          </a:p>
        </p:txBody>
      </p:sp>
    </p:spTree>
    <p:extLst>
      <p:ext uri="{BB962C8B-B14F-4D97-AF65-F5344CB8AC3E}">
        <p14:creationId xmlns:p14="http://schemas.microsoft.com/office/powerpoint/2010/main" val="3310900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pPr>
              <a:defRPr b="1"/>
            </a:pPr>
            <a:r>
              <a:t>Wie oft muss ein Tampon gewechselt werden? </a:t>
            </a:r>
          </a:p>
          <a:p>
            <a:r>
              <a:t>Ein Tampon sollte alle vier bis acht Stunden gewechselt werden. Wenn du nachts einen Tampon nutzen möchstest, wechsle den Tampon direkt vor dem Zubettgehen und unmittelbar nach dem Aufstehen. Benutze eine Binde, wenn du beabsichtigst, länger als acht Stunden zu schlafen. Benutze einen Tampon nicht länger als acht Stunden! </a:t>
            </a:r>
          </a:p>
        </p:txBody>
      </p:sp>
    </p:spTree>
    <p:extLst>
      <p:ext uri="{BB962C8B-B14F-4D97-AF65-F5344CB8AC3E}">
        <p14:creationId xmlns:p14="http://schemas.microsoft.com/office/powerpoint/2010/main" val="1301421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pPr>
              <a:lnSpc>
                <a:spcPct val="80000"/>
              </a:lnSpc>
              <a:defRPr sz="400" b="1"/>
            </a:pPr>
            <a:r>
              <a:rPr dirty="0" err="1"/>
              <a:t>Informationen</a:t>
            </a:r>
            <a:r>
              <a:rPr dirty="0"/>
              <a:t> </a:t>
            </a:r>
            <a:r>
              <a:rPr dirty="0" err="1"/>
              <a:t>zum</a:t>
            </a:r>
            <a:r>
              <a:rPr dirty="0"/>
              <a:t> </a:t>
            </a:r>
            <a:r>
              <a:rPr dirty="0" err="1"/>
              <a:t>Toxischen</a:t>
            </a:r>
            <a:r>
              <a:rPr dirty="0"/>
              <a:t> </a:t>
            </a:r>
            <a:r>
              <a:rPr dirty="0" err="1"/>
              <a:t>Schocksyndrom</a:t>
            </a:r>
            <a:r>
              <a:rPr dirty="0"/>
              <a:t> (TSS) </a:t>
            </a:r>
            <a:endParaRPr lang="de-DE" dirty="0" smtClean="0"/>
          </a:p>
          <a:p>
            <a:pPr>
              <a:lnSpc>
                <a:spcPct val="80000"/>
              </a:lnSpc>
              <a:defRPr sz="400"/>
            </a:pPr>
            <a:endParaRPr dirty="0"/>
          </a:p>
          <a:p>
            <a:pPr>
              <a:lnSpc>
                <a:spcPct val="80000"/>
              </a:lnSpc>
              <a:defRPr sz="400" b="1"/>
            </a:pPr>
            <a:r>
              <a:rPr dirty="0" err="1"/>
              <a:t>Toxisches</a:t>
            </a:r>
            <a:r>
              <a:rPr dirty="0"/>
              <a:t> </a:t>
            </a:r>
            <a:r>
              <a:rPr dirty="0" err="1"/>
              <a:t>Schocksyndrom</a:t>
            </a:r>
            <a:endParaRPr dirty="0"/>
          </a:p>
          <a:p>
            <a:pPr>
              <a:lnSpc>
                <a:spcPct val="80000"/>
              </a:lnSpc>
              <a:defRPr sz="400"/>
            </a:pPr>
            <a:r>
              <a:rPr dirty="0"/>
              <a:t>Tampons </a:t>
            </a:r>
            <a:r>
              <a:rPr dirty="0" err="1"/>
              <a:t>werden</a:t>
            </a:r>
            <a:r>
              <a:rPr dirty="0"/>
              <a:t> </a:t>
            </a:r>
            <a:r>
              <a:rPr dirty="0" err="1"/>
              <a:t>mit</a:t>
            </a:r>
            <a:r>
              <a:rPr dirty="0"/>
              <a:t> </a:t>
            </a:r>
            <a:r>
              <a:rPr dirty="0" err="1"/>
              <a:t>dem</a:t>
            </a:r>
            <a:r>
              <a:rPr dirty="0"/>
              <a:t> </a:t>
            </a:r>
            <a:r>
              <a:rPr dirty="0" err="1"/>
              <a:t>Toxischen</a:t>
            </a:r>
            <a:r>
              <a:rPr dirty="0"/>
              <a:t> </a:t>
            </a:r>
            <a:r>
              <a:rPr dirty="0" err="1"/>
              <a:t>Schocksyndrom</a:t>
            </a:r>
            <a:r>
              <a:rPr dirty="0"/>
              <a:t> in </a:t>
            </a:r>
            <a:r>
              <a:rPr dirty="0" err="1"/>
              <a:t>Verbindung</a:t>
            </a:r>
            <a:r>
              <a:rPr dirty="0"/>
              <a:t> </a:t>
            </a:r>
            <a:r>
              <a:rPr dirty="0" err="1"/>
              <a:t>gebracht</a:t>
            </a:r>
            <a:r>
              <a:rPr dirty="0"/>
              <a:t>, </a:t>
            </a:r>
            <a:r>
              <a:rPr dirty="0" err="1"/>
              <a:t>einer</a:t>
            </a:r>
            <a:r>
              <a:rPr dirty="0"/>
              <a:t> </a:t>
            </a:r>
            <a:r>
              <a:rPr dirty="0" err="1"/>
              <a:t>sehr</a:t>
            </a:r>
            <a:r>
              <a:rPr dirty="0"/>
              <a:t> </a:t>
            </a:r>
            <a:r>
              <a:rPr dirty="0" err="1"/>
              <a:t>seltenen</a:t>
            </a:r>
            <a:r>
              <a:rPr dirty="0"/>
              <a:t>, </a:t>
            </a:r>
            <a:r>
              <a:rPr dirty="0" err="1"/>
              <a:t>aber</a:t>
            </a:r>
            <a:r>
              <a:rPr dirty="0"/>
              <a:t> </a:t>
            </a:r>
            <a:r>
              <a:rPr dirty="0" err="1"/>
              <a:t>ernstzunehmenden</a:t>
            </a:r>
            <a:r>
              <a:rPr dirty="0"/>
              <a:t> </a:t>
            </a:r>
            <a:r>
              <a:rPr dirty="0" err="1"/>
              <a:t>Erkrankung</a:t>
            </a:r>
            <a:r>
              <a:rPr dirty="0"/>
              <a:t>, die von </a:t>
            </a:r>
            <a:r>
              <a:rPr dirty="0" err="1"/>
              <a:t>giftigen</a:t>
            </a:r>
            <a:r>
              <a:rPr dirty="0"/>
              <a:t> </a:t>
            </a:r>
            <a:r>
              <a:rPr dirty="0" err="1"/>
              <a:t>Bakterien</a:t>
            </a:r>
            <a:r>
              <a:rPr dirty="0"/>
              <a:t> </a:t>
            </a:r>
            <a:r>
              <a:rPr dirty="0" err="1"/>
              <a:t>verursacht</a:t>
            </a:r>
            <a:r>
              <a:rPr dirty="0"/>
              <a:t> </a:t>
            </a:r>
            <a:r>
              <a:rPr dirty="0" err="1"/>
              <a:t>wird</a:t>
            </a:r>
            <a:r>
              <a:rPr dirty="0"/>
              <a:t>. TSS </a:t>
            </a:r>
            <a:r>
              <a:rPr dirty="0" err="1"/>
              <a:t>können</a:t>
            </a:r>
            <a:r>
              <a:rPr dirty="0"/>
              <a:t> </a:t>
            </a:r>
            <a:r>
              <a:rPr dirty="0" err="1"/>
              <a:t>sowohl</a:t>
            </a:r>
            <a:r>
              <a:rPr dirty="0"/>
              <a:t> </a:t>
            </a:r>
            <a:r>
              <a:rPr dirty="0" err="1"/>
              <a:t>Männer</a:t>
            </a:r>
            <a:r>
              <a:rPr dirty="0"/>
              <a:t> </a:t>
            </a:r>
            <a:r>
              <a:rPr dirty="0" err="1"/>
              <a:t>als</a:t>
            </a:r>
            <a:r>
              <a:rPr dirty="0"/>
              <a:t> </a:t>
            </a:r>
            <a:r>
              <a:rPr dirty="0" err="1"/>
              <a:t>auch</a:t>
            </a:r>
            <a:r>
              <a:rPr dirty="0"/>
              <a:t> Frauen und Kinder </a:t>
            </a:r>
            <a:r>
              <a:rPr dirty="0" err="1"/>
              <a:t>bekommen</a:t>
            </a:r>
            <a:r>
              <a:rPr dirty="0"/>
              <a:t>. </a:t>
            </a:r>
            <a:r>
              <a:rPr dirty="0" err="1"/>
              <a:t>Jedoch</a:t>
            </a:r>
            <a:r>
              <a:rPr dirty="0"/>
              <a:t> </a:t>
            </a:r>
            <a:r>
              <a:rPr dirty="0" err="1"/>
              <a:t>handelt</a:t>
            </a:r>
            <a:r>
              <a:rPr dirty="0"/>
              <a:t> </a:t>
            </a:r>
            <a:r>
              <a:rPr dirty="0" err="1"/>
              <a:t>es</a:t>
            </a:r>
            <a:r>
              <a:rPr dirty="0"/>
              <a:t> </a:t>
            </a:r>
            <a:r>
              <a:rPr dirty="0" err="1"/>
              <a:t>sich</a:t>
            </a:r>
            <a:r>
              <a:rPr dirty="0"/>
              <a:t> </a:t>
            </a:r>
            <a:r>
              <a:rPr dirty="0" err="1"/>
              <a:t>bei</a:t>
            </a:r>
            <a:r>
              <a:rPr dirty="0"/>
              <a:t> </a:t>
            </a:r>
            <a:r>
              <a:rPr dirty="0" err="1"/>
              <a:t>etwa</a:t>
            </a:r>
            <a:r>
              <a:rPr dirty="0"/>
              <a:t> der </a:t>
            </a:r>
            <a:r>
              <a:rPr dirty="0" err="1"/>
              <a:t>Hälfte</a:t>
            </a:r>
            <a:r>
              <a:rPr dirty="0"/>
              <a:t> </a:t>
            </a:r>
            <a:r>
              <a:rPr dirty="0" err="1"/>
              <a:t>aller</a:t>
            </a:r>
            <a:r>
              <a:rPr dirty="0"/>
              <a:t> TSS-</a:t>
            </a:r>
            <a:r>
              <a:rPr dirty="0" err="1"/>
              <a:t>Fälle</a:t>
            </a:r>
            <a:r>
              <a:rPr dirty="0"/>
              <a:t> um </a:t>
            </a:r>
            <a:r>
              <a:rPr dirty="0" err="1"/>
              <a:t>menstruierende</a:t>
            </a:r>
            <a:r>
              <a:rPr dirty="0"/>
              <a:t> Frauen, die Tampons </a:t>
            </a:r>
            <a:r>
              <a:rPr dirty="0" err="1"/>
              <a:t>benutzen</a:t>
            </a:r>
            <a:r>
              <a:rPr dirty="0"/>
              <a:t>. Auf </a:t>
            </a:r>
            <a:r>
              <a:rPr dirty="0" err="1"/>
              <a:t>diese</a:t>
            </a:r>
            <a:r>
              <a:rPr dirty="0"/>
              <a:t> Weise </a:t>
            </a:r>
            <a:r>
              <a:rPr dirty="0" err="1"/>
              <a:t>konnte</a:t>
            </a:r>
            <a:r>
              <a:rPr dirty="0"/>
              <a:t> </a:t>
            </a:r>
            <a:r>
              <a:rPr dirty="0" err="1"/>
              <a:t>eine</a:t>
            </a:r>
            <a:r>
              <a:rPr dirty="0"/>
              <a:t> </a:t>
            </a:r>
            <a:r>
              <a:rPr dirty="0" err="1"/>
              <a:t>Verbindung</a:t>
            </a:r>
            <a:r>
              <a:rPr dirty="0"/>
              <a:t> </a:t>
            </a:r>
            <a:r>
              <a:rPr dirty="0" err="1"/>
              <a:t>zwischen</a:t>
            </a:r>
            <a:r>
              <a:rPr dirty="0"/>
              <a:t> </a:t>
            </a:r>
            <a:r>
              <a:rPr dirty="0" err="1"/>
              <a:t>dem</a:t>
            </a:r>
            <a:r>
              <a:rPr dirty="0"/>
              <a:t> </a:t>
            </a:r>
            <a:r>
              <a:rPr dirty="0" err="1"/>
              <a:t>Auftreten</a:t>
            </a:r>
            <a:r>
              <a:rPr dirty="0"/>
              <a:t> von TSS und </a:t>
            </a:r>
            <a:r>
              <a:rPr dirty="0" err="1"/>
              <a:t>dem</a:t>
            </a:r>
            <a:r>
              <a:rPr dirty="0"/>
              <a:t> </a:t>
            </a:r>
            <a:r>
              <a:rPr dirty="0" err="1"/>
              <a:t>Tragen</a:t>
            </a:r>
            <a:r>
              <a:rPr dirty="0"/>
              <a:t> von Tampons </a:t>
            </a:r>
            <a:r>
              <a:rPr dirty="0" err="1"/>
              <a:t>hergestellt</a:t>
            </a:r>
            <a:r>
              <a:rPr dirty="0"/>
              <a:t> </a:t>
            </a:r>
            <a:r>
              <a:rPr dirty="0" err="1"/>
              <a:t>werden</a:t>
            </a:r>
            <a:r>
              <a:rPr dirty="0"/>
              <a:t>. </a:t>
            </a:r>
            <a:endParaRPr dirty="0"/>
          </a:p>
          <a:p>
            <a:pPr>
              <a:lnSpc>
                <a:spcPct val="80000"/>
              </a:lnSpc>
              <a:defRPr sz="400"/>
            </a:pPr>
            <a:endParaRPr dirty="0"/>
          </a:p>
          <a:p>
            <a:r>
              <a:rPr lang="de-DE" sz="1200" dirty="0" smtClean="0">
                <a:effectLst/>
                <a:latin typeface="+mj-lt"/>
                <a:ea typeface="+mj-ea"/>
                <a:cs typeface="+mj-cs"/>
                <a:sym typeface="Calibri"/>
              </a:rPr>
              <a:t>TSS kann lebensbedrohlich sein. Eine frühzeitige Diagnose und Behandlung sind deswegen besonders wichtig. </a:t>
            </a:r>
          </a:p>
          <a:p>
            <a:r>
              <a:rPr lang="de-DE" sz="1200" b="1" dirty="0" smtClean="0">
                <a:effectLst/>
                <a:latin typeface="+mj-lt"/>
                <a:ea typeface="+mj-ea"/>
                <a:cs typeface="+mj-cs"/>
                <a:sym typeface="Calibri"/>
              </a:rPr>
              <a:t> </a:t>
            </a:r>
            <a:endParaRPr lang="de-DE" sz="1200" dirty="0" smtClean="0">
              <a:effectLst/>
              <a:latin typeface="+mj-lt"/>
              <a:ea typeface="+mj-ea"/>
              <a:cs typeface="+mj-cs"/>
              <a:sym typeface="Calibri"/>
            </a:endParaRPr>
          </a:p>
          <a:p>
            <a:r>
              <a:rPr lang="de-DE" sz="1200" b="1" dirty="0" smtClean="0">
                <a:effectLst/>
                <a:latin typeface="+mj-lt"/>
                <a:ea typeface="+mj-ea"/>
                <a:cs typeface="+mj-cs"/>
                <a:sym typeface="Calibri"/>
              </a:rPr>
              <a:t>Die Symptome von TSS </a:t>
            </a:r>
            <a:r>
              <a:rPr lang="de-DE" sz="1200" dirty="0" smtClean="0">
                <a:effectLst/>
                <a:latin typeface="+mj-lt"/>
                <a:ea typeface="+mj-ea"/>
                <a:cs typeface="+mj-cs"/>
                <a:sym typeface="Calibri"/>
              </a:rPr>
              <a:t>ähneln denen der Grippe. Folgende Symptome können auftreten*:</a:t>
            </a:r>
          </a:p>
          <a:p>
            <a:endParaRPr lang="de-DE" sz="1200" dirty="0" smtClean="0">
              <a:effectLst/>
              <a:latin typeface="+mj-lt"/>
              <a:ea typeface="+mj-ea"/>
              <a:cs typeface="+mj-cs"/>
              <a:sym typeface="Calibri"/>
            </a:endParaRPr>
          </a:p>
          <a:p>
            <a:pPr marL="171450" lvl="0" indent="-171450">
              <a:buFont typeface="Arial" panose="020B0604020202020204" pitchFamily="34" charset="0"/>
              <a:buChar char="•"/>
            </a:pPr>
            <a:r>
              <a:rPr lang="de-DE" sz="1200" dirty="0" smtClean="0">
                <a:effectLst/>
                <a:latin typeface="+mj-lt"/>
                <a:ea typeface="+mj-ea"/>
                <a:cs typeface="+mj-cs"/>
                <a:sym typeface="Calibri"/>
              </a:rPr>
              <a:t>hohes Fieber über 39 Grad</a:t>
            </a:r>
          </a:p>
          <a:p>
            <a:pPr marL="171450" lvl="0" indent="-171450">
              <a:buFont typeface="Arial" panose="020B0604020202020204" pitchFamily="34" charset="0"/>
              <a:buChar char="•"/>
            </a:pPr>
            <a:r>
              <a:rPr lang="de-DE" sz="1200" dirty="0" smtClean="0">
                <a:effectLst/>
                <a:latin typeface="+mj-lt"/>
                <a:ea typeface="+mj-ea"/>
                <a:cs typeface="+mj-cs"/>
                <a:sym typeface="Calibri"/>
              </a:rPr>
              <a:t>Erbrechen</a:t>
            </a:r>
          </a:p>
          <a:p>
            <a:pPr marL="171450" lvl="0" indent="-171450">
              <a:buFont typeface="Arial" panose="020B0604020202020204" pitchFamily="34" charset="0"/>
              <a:buChar char="•"/>
            </a:pPr>
            <a:r>
              <a:rPr lang="de-DE" sz="1200" dirty="0" smtClean="0">
                <a:effectLst/>
                <a:latin typeface="+mj-lt"/>
                <a:ea typeface="+mj-ea"/>
                <a:cs typeface="+mj-cs"/>
                <a:sym typeface="Calibri"/>
              </a:rPr>
              <a:t>Durchfall</a:t>
            </a:r>
          </a:p>
          <a:p>
            <a:pPr marL="171450" lvl="0" indent="-171450">
              <a:buFont typeface="Arial" panose="020B0604020202020204" pitchFamily="34" charset="0"/>
              <a:buChar char="•"/>
            </a:pPr>
            <a:r>
              <a:rPr lang="de-DE" sz="1200" dirty="0" smtClean="0">
                <a:effectLst/>
                <a:latin typeface="+mj-lt"/>
                <a:ea typeface="+mj-ea"/>
                <a:cs typeface="+mj-cs"/>
                <a:sym typeface="Calibri"/>
              </a:rPr>
              <a:t>Ausschlag, der einem Sonnenbrand ähnelt</a:t>
            </a:r>
          </a:p>
          <a:p>
            <a:pPr marL="171450" lvl="0" indent="-171450">
              <a:buFont typeface="Arial" panose="020B0604020202020204" pitchFamily="34" charset="0"/>
              <a:buChar char="•"/>
            </a:pPr>
            <a:r>
              <a:rPr lang="de-DE" sz="1200" dirty="0" smtClean="0">
                <a:effectLst/>
                <a:latin typeface="+mj-lt"/>
                <a:ea typeface="+mj-ea"/>
                <a:cs typeface="+mj-cs"/>
                <a:sym typeface="Calibri"/>
              </a:rPr>
              <a:t>Schwindelgefühle</a:t>
            </a:r>
          </a:p>
          <a:p>
            <a:pPr marL="171450" lvl="0" indent="-171450">
              <a:buFont typeface="Arial" panose="020B0604020202020204" pitchFamily="34" charset="0"/>
              <a:buChar char="•"/>
            </a:pPr>
            <a:r>
              <a:rPr lang="de-DE" sz="1200" dirty="0" smtClean="0">
                <a:effectLst/>
                <a:latin typeface="+mj-lt"/>
                <a:ea typeface="+mj-ea"/>
                <a:cs typeface="+mj-cs"/>
                <a:sym typeface="Calibri"/>
              </a:rPr>
              <a:t>Muskelschmerzen</a:t>
            </a:r>
          </a:p>
          <a:p>
            <a:pPr marL="171450" lvl="0" indent="-171450">
              <a:buFont typeface="Arial" panose="020B0604020202020204" pitchFamily="34" charset="0"/>
              <a:buChar char="•"/>
            </a:pPr>
            <a:r>
              <a:rPr lang="de-DE" sz="1200" dirty="0" smtClean="0">
                <a:effectLst/>
                <a:latin typeface="+mj-lt"/>
                <a:ea typeface="+mj-ea"/>
                <a:cs typeface="+mj-cs"/>
                <a:sym typeface="Calibri"/>
              </a:rPr>
              <a:t>Ohnmachtsanfälle oder Beinahe-Ohnmachtsanfälle</a:t>
            </a:r>
          </a:p>
          <a:p>
            <a:pPr marL="171450" lvl="0" indent="-171450">
              <a:buFont typeface="Arial" panose="020B0604020202020204" pitchFamily="34" charset="0"/>
              <a:buChar char="•"/>
            </a:pPr>
            <a:r>
              <a:rPr lang="de-DE" sz="1200" dirty="0" smtClean="0">
                <a:effectLst/>
                <a:latin typeface="+mj-lt"/>
                <a:ea typeface="+mj-ea"/>
                <a:cs typeface="+mj-cs"/>
                <a:sym typeface="Calibri"/>
              </a:rPr>
              <a:t> Halsschmerzen</a:t>
            </a:r>
          </a:p>
          <a:p>
            <a:pPr marL="171450" lvl="0" indent="-171450">
              <a:buFont typeface="Arial" panose="020B0604020202020204" pitchFamily="34" charset="0"/>
              <a:buChar char="•"/>
            </a:pPr>
            <a:endParaRPr lang="de-DE" sz="1200" dirty="0" smtClean="0">
              <a:effectLst/>
              <a:latin typeface="+mj-lt"/>
              <a:ea typeface="+mj-ea"/>
              <a:cs typeface="+mj-cs"/>
              <a:sym typeface="Calibri"/>
            </a:endParaRPr>
          </a:p>
          <a:p>
            <a:r>
              <a:rPr lang="de-DE" sz="1200" dirty="0" smtClean="0">
                <a:effectLst/>
                <a:latin typeface="+mj-lt"/>
                <a:ea typeface="+mj-ea"/>
                <a:cs typeface="+mj-cs"/>
                <a:sym typeface="Calibri"/>
              </a:rPr>
              <a:t>* Die Symptome müssen aber nicht alle gleichzeitig auftreten. </a:t>
            </a:r>
          </a:p>
          <a:p>
            <a:r>
              <a:rPr lang="de-DE" sz="1200" b="1" dirty="0" smtClean="0">
                <a:effectLst/>
                <a:latin typeface="+mj-lt"/>
                <a:ea typeface="+mj-ea"/>
                <a:cs typeface="+mj-cs"/>
                <a:sym typeface="Calibri"/>
              </a:rPr>
              <a:t> </a:t>
            </a:r>
            <a:endParaRPr lang="de-DE" sz="1200" dirty="0" smtClean="0">
              <a:effectLst/>
              <a:latin typeface="+mj-lt"/>
              <a:ea typeface="+mj-ea"/>
              <a:cs typeface="+mj-cs"/>
              <a:sym typeface="Calibri"/>
            </a:endParaRPr>
          </a:p>
          <a:p>
            <a:r>
              <a:rPr lang="de-DE" sz="1200" dirty="0" smtClean="0">
                <a:effectLst/>
                <a:latin typeface="+mj-lt"/>
                <a:ea typeface="+mj-ea"/>
                <a:cs typeface="+mj-cs"/>
                <a:sym typeface="Calibri"/>
              </a:rPr>
              <a:t>Wenn eines dieser Anzeichen während der Periode auftritt, dann sollte vorsorglich der Tampon entfernt und ein Arzt aufgesucht werden. Es ist wichtig, den Arzt zu informieren, dass man die Periode hat, eventuell Tampons benutzt hat und besorgt ist, TSS zu haben.</a:t>
            </a:r>
          </a:p>
          <a:p>
            <a:r>
              <a:rPr lang="de-DE" sz="1200" dirty="0" smtClean="0">
                <a:effectLst/>
                <a:latin typeface="+mj-lt"/>
                <a:ea typeface="+mj-ea"/>
                <a:cs typeface="+mj-cs"/>
                <a:sym typeface="Calibri"/>
              </a:rPr>
              <a:t> </a:t>
            </a:r>
          </a:p>
          <a:p>
            <a:r>
              <a:rPr lang="de-DE" sz="1200" b="1" dirty="0" smtClean="0">
                <a:effectLst/>
                <a:latin typeface="+mj-lt"/>
                <a:ea typeface="+mj-ea"/>
                <a:cs typeface="+mj-cs"/>
                <a:sym typeface="Calibri"/>
              </a:rPr>
              <a:t>Das Risiko einer TSS-Erkrankung vermindern </a:t>
            </a:r>
          </a:p>
          <a:p>
            <a:endParaRPr lang="de-DE" sz="1200" dirty="0" smtClean="0">
              <a:effectLst/>
              <a:latin typeface="+mj-lt"/>
              <a:ea typeface="+mj-ea"/>
              <a:cs typeface="+mj-cs"/>
              <a:sym typeface="Calibri"/>
            </a:endParaRPr>
          </a:p>
          <a:p>
            <a:pPr marL="171450" lvl="0" indent="-171450">
              <a:buFont typeface="Arial" panose="020B0604020202020204" pitchFamily="34" charset="0"/>
              <a:buChar char="•"/>
            </a:pPr>
            <a:r>
              <a:rPr lang="de-DE" sz="1200" dirty="0" smtClean="0">
                <a:effectLst/>
                <a:latin typeface="+mj-lt"/>
                <a:ea typeface="+mj-ea"/>
                <a:cs typeface="+mj-cs"/>
                <a:sym typeface="Calibri"/>
              </a:rPr>
              <a:t>Die wichtigste Regel ist, einen Tampon nie länger als acht Stunden zu tragen.</a:t>
            </a:r>
          </a:p>
          <a:p>
            <a:pPr marL="171450" lvl="0" indent="-171450">
              <a:buFont typeface="Arial" panose="020B0604020202020204" pitchFamily="34" charset="0"/>
              <a:buChar char="•"/>
            </a:pPr>
            <a:r>
              <a:rPr lang="de-DE" sz="1200" dirty="0" smtClean="0">
                <a:effectLst/>
                <a:latin typeface="+mj-lt"/>
                <a:ea typeface="+mj-ea"/>
                <a:cs typeface="+mj-cs"/>
                <a:sym typeface="Calibri"/>
              </a:rPr>
              <a:t>Den Tampon mit der geringsten notwendigen Saugstärke verwenden.</a:t>
            </a:r>
          </a:p>
          <a:p>
            <a:pPr marL="171450" lvl="0" indent="-171450">
              <a:buFont typeface="Arial" panose="020B0604020202020204" pitchFamily="34" charset="0"/>
              <a:buChar char="•"/>
            </a:pPr>
            <a:r>
              <a:rPr lang="de-DE" sz="1200" dirty="0" smtClean="0">
                <a:effectLst/>
                <a:latin typeface="+mj-lt"/>
                <a:ea typeface="+mj-ea"/>
                <a:cs typeface="+mj-cs"/>
                <a:sym typeface="Calibri"/>
              </a:rPr>
              <a:t>Den Tampon regelmäßig wechseln</a:t>
            </a:r>
          </a:p>
          <a:p>
            <a:pPr marL="171450" lvl="0" indent="-171450">
              <a:buFont typeface="Arial" panose="020B0604020202020204" pitchFamily="34" charset="0"/>
              <a:buChar char="•"/>
            </a:pPr>
            <a:r>
              <a:rPr lang="de-DE" sz="1200" dirty="0" smtClean="0">
                <a:effectLst/>
                <a:latin typeface="+mj-lt"/>
                <a:ea typeface="+mj-ea"/>
                <a:cs typeface="+mj-cs"/>
                <a:sym typeface="Calibri"/>
              </a:rPr>
              <a:t>Gründlich die Hände vor dem Einführen des Tampons waschen.</a:t>
            </a:r>
          </a:p>
          <a:p>
            <a:pPr marL="171450" lvl="0" indent="-171450">
              <a:buFont typeface="Arial" panose="020B0604020202020204" pitchFamily="34" charset="0"/>
              <a:buChar char="•"/>
            </a:pPr>
            <a:r>
              <a:rPr lang="de-DE" sz="1200" dirty="0" smtClean="0">
                <a:effectLst/>
                <a:latin typeface="+mj-lt"/>
                <a:ea typeface="+mj-ea"/>
                <a:cs typeface="+mj-cs"/>
                <a:sym typeface="Calibri"/>
              </a:rPr>
              <a:t>Zwischen Tampons und Binden während der Periode wechseln.</a:t>
            </a:r>
          </a:p>
          <a:p>
            <a:pPr marL="171450" lvl="0" indent="-171450">
              <a:buFont typeface="Arial" panose="020B0604020202020204" pitchFamily="34" charset="0"/>
              <a:buChar char="•"/>
            </a:pPr>
            <a:r>
              <a:rPr lang="de-DE" sz="1200" dirty="0" smtClean="0">
                <a:effectLst/>
                <a:latin typeface="+mj-lt"/>
                <a:ea typeface="+mj-ea"/>
                <a:cs typeface="+mj-cs"/>
                <a:sym typeface="Calibri"/>
              </a:rPr>
              <a:t>Auf die oben aufgeführten Anzeichen achten. </a:t>
            </a:r>
          </a:p>
          <a:p>
            <a:pPr>
              <a:lnSpc>
                <a:spcPct val="80000"/>
              </a:lnSpc>
              <a:buSzPct val="100000"/>
              <a:buFont typeface="Arial"/>
              <a:buChar char="•"/>
              <a:defRPr sz="400"/>
            </a:pPr>
            <a:endParaRPr dirty="0"/>
          </a:p>
          <a:p>
            <a:pPr>
              <a:lnSpc>
                <a:spcPct val="80000"/>
              </a:lnSpc>
              <a:defRPr sz="400"/>
            </a:pPr>
            <a:endParaRPr dirty="0"/>
          </a:p>
          <a:p>
            <a:pPr>
              <a:lnSpc>
                <a:spcPct val="80000"/>
              </a:lnSpc>
              <a:defRPr sz="400"/>
            </a:pPr>
            <a:r>
              <a:rPr dirty="0"/>
              <a:t> </a:t>
            </a:r>
          </a:p>
        </p:txBody>
      </p:sp>
    </p:spTree>
    <p:extLst>
      <p:ext uri="{BB962C8B-B14F-4D97-AF65-F5344CB8AC3E}">
        <p14:creationId xmlns:p14="http://schemas.microsoft.com/office/powerpoint/2010/main" val="120032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pPr>
              <a:defRPr b="1"/>
            </a:pPr>
            <a:r>
              <a:t>Einführung</a:t>
            </a:r>
          </a:p>
          <a:p>
            <a:r>
              <a:t>“Du rennst wie ein Mädchen” oder “Du wirfst wie ein Mädchen” sind Sätze, die fast jedes Mädchen schon einmal gehört hat. Aber habt ihr einmal darüber nachgedacht, wie solche Aussagen das Selbstvertrauen beeinflussen können, vor allem in der oftmals aufwühlenden Zeit der Pubertät? Eine Studie hat gezeigt, dass das Selbstbewusstsein von Mädchen zu Beginn der Pubertät und der ersten Periode am niedrigsten ist. </a:t>
            </a:r>
          </a:p>
          <a:p>
            <a:endParaRPr/>
          </a:p>
          <a:p>
            <a:pPr>
              <a:defRPr b="1"/>
            </a:pPr>
            <a:r>
              <a:t>Weitere Kernergebnisse</a:t>
            </a:r>
            <a:r>
              <a:rPr b="0"/>
              <a:t>: </a:t>
            </a:r>
          </a:p>
          <a:p>
            <a:pPr>
              <a:buSzPct val="100000"/>
              <a:buFont typeface="Arial"/>
              <a:buChar char="•"/>
            </a:pPr>
            <a:r>
              <a:t> 56% der Mädchen verlieren an Selbstbewusstsein während der Pubertät</a:t>
            </a:r>
          </a:p>
          <a:p>
            <a:pPr>
              <a:buSzPct val="100000"/>
              <a:buFont typeface="Arial"/>
              <a:buChar char="•"/>
            </a:pPr>
            <a:r>
              <a:t> Zum Zeitpunkt der ersten Blutung und dem Beginn der Pubertät ist das Selbstbewusstsein von Mädchen am niedrigsten.</a:t>
            </a:r>
          </a:p>
          <a:p>
            <a:pPr>
              <a:buSzPct val="100000"/>
              <a:buFont typeface="Arial"/>
              <a:buChar char="•"/>
            </a:pPr>
            <a:r>
              <a:t> 9 von 10 Mädchen glauben, dass Aussagen wie “Du läufst wie ein Mädchen” verletzend sein können.</a:t>
            </a:r>
          </a:p>
          <a:p>
            <a:pPr>
              <a:buSzPct val="100000"/>
              <a:buFont typeface="Arial"/>
              <a:buChar char="•"/>
            </a:pPr>
            <a:r>
              <a:t> Nur 19% aller Mädchen assoziieren etwas Positives mit dem Satz “Wie ein Mädchen”.</a:t>
            </a:r>
          </a:p>
          <a:p>
            <a:r>
              <a:t> </a:t>
            </a:r>
          </a:p>
          <a:p>
            <a:r>
              <a:t>Die Kampagne #likeAGirl oder #WieEinMädchen zielt deshalb darauf ab, die negative Wahrnehmung der Aussage “Wie ein Mädchen” zu verändern und in etwas Positives umzukehren. Die Kampagne soll Mädchen dabei helfen, sich auch während der Pubertät stolz und selbstbewusst zu fühlen. </a:t>
            </a:r>
          </a:p>
        </p:txBody>
      </p:sp>
    </p:spTree>
    <p:extLst>
      <p:ext uri="{BB962C8B-B14F-4D97-AF65-F5344CB8AC3E}">
        <p14:creationId xmlns:p14="http://schemas.microsoft.com/office/powerpoint/2010/main" val="1940085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pPr>
              <a:defRPr b="1"/>
            </a:pPr>
            <a:r>
              <a:t>Übung – 10 Minuten</a:t>
            </a:r>
          </a:p>
          <a:p>
            <a:r>
              <a:t>Einige Freiwillige führen vor der Klasse bestimmte Aufgaben aus, zum Beispiel laufen wie ein Mädchen, kämpfen wie ein Mädchen und werfen wie ein Mädchen. Dies soll die Schülerinnen dazu anregen, über die Interpretation der Aussage “wie ein Mädchen” nachzudenken. Im weiteren Verlauf wird darüber diskutiert, ob es sich dabei um korrekte Interpretationen handelt und warum der Satz in einer bestimmten Art und Weise interpretiert wurde.</a:t>
            </a:r>
          </a:p>
          <a:p>
            <a:endParaRPr/>
          </a:p>
          <a:p>
            <a:r>
              <a:t>In Einzelarbeit oder Gruppenarbeit werden anschließend die Gedankenwolken auf der Folie ausgefüllt. Die Schülerinnen können hier Assoziationen und Gedanken zu dem Satz “Wie ein Mädchen” eintragen. Die Antworten werden anschließend vorgestellt (via Whiteboard oder mit Notizen an der Tafel). Was fällt auf? Sind die Assoziationen eher positiv oder negaitv?</a:t>
            </a:r>
          </a:p>
        </p:txBody>
      </p:sp>
    </p:spTree>
    <p:extLst>
      <p:ext uri="{BB962C8B-B14F-4D97-AF65-F5344CB8AC3E}">
        <p14:creationId xmlns:p14="http://schemas.microsoft.com/office/powerpoint/2010/main" val="63503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pPr>
              <a:lnSpc>
                <a:spcPct val="90000"/>
              </a:lnSpc>
              <a:defRPr sz="1000" b="1"/>
            </a:pPr>
            <a:r>
              <a:t>Hauptteil – 20 Minuten</a:t>
            </a:r>
            <a:br/>
            <a:r>
              <a:rPr b="0"/>
              <a:t>Schaut das Video</a:t>
            </a:r>
            <a:r>
              <a:t> #LikeAGirl </a:t>
            </a:r>
            <a:r>
              <a:rPr b="0"/>
              <a:t>an (</a:t>
            </a:r>
            <a:r>
              <a:rPr b="0" u="sng">
                <a:solidFill>
                  <a:srgbClr val="0000FF"/>
                </a:solidFill>
                <a:uFill>
                  <a:solidFill>
                    <a:srgbClr val="0000FF"/>
                  </a:solidFill>
                </a:uFill>
                <a:hlinkClick r:id="rId3"/>
              </a:rPr>
              <a:t>www.always.com/likeagirl</a:t>
            </a:r>
            <a:r>
              <a:rPr b="0"/>
              <a:t> oder </a:t>
            </a:r>
            <a:r>
              <a:rPr b="0" u="sng">
                <a:solidFill>
                  <a:srgbClr val="0000FF"/>
                </a:solidFill>
                <a:uFill>
                  <a:solidFill>
                    <a:srgbClr val="0000FF"/>
                  </a:solidFill>
                </a:uFill>
                <a:hlinkClick r:id="rId4"/>
              </a:rPr>
              <a:t>www.youtube.com/alwaysbrand</a:t>
            </a:r>
            <a:r>
              <a:rPr b="0" u="sng"/>
              <a:t>)</a:t>
            </a:r>
          </a:p>
          <a:p>
            <a:pPr>
              <a:lnSpc>
                <a:spcPct val="90000"/>
              </a:lnSpc>
              <a:defRPr i="1"/>
            </a:pPr>
            <a:endParaRPr b="0" u="sng"/>
          </a:p>
          <a:p>
            <a:pPr>
              <a:lnSpc>
                <a:spcPct val="90000"/>
              </a:lnSpc>
              <a:defRPr sz="1000" i="1"/>
            </a:pPr>
            <a:r>
              <a:t>Was ist die erste Reaktion auf das Video? Was ist die Botschaft des Videos? Wie fühlt ihr euch nach dem Betrachten des Videos?</a:t>
            </a:r>
          </a:p>
          <a:p>
            <a:pPr>
              <a:lnSpc>
                <a:spcPct val="90000"/>
              </a:lnSpc>
              <a:defRPr b="1" u="sng"/>
            </a:pPr>
            <a:endParaRPr/>
          </a:p>
          <a:p>
            <a:pPr>
              <a:lnSpc>
                <a:spcPct val="90000"/>
              </a:lnSpc>
              <a:defRPr sz="1000" b="1" u="sng"/>
            </a:pPr>
            <a:r>
              <a:t>SCHRITT 1: Worte können verletzen</a:t>
            </a:r>
          </a:p>
          <a:p>
            <a:pPr>
              <a:lnSpc>
                <a:spcPct val="90000"/>
              </a:lnSpc>
              <a:defRPr sz="1000"/>
            </a:pPr>
            <a:r>
              <a:t>Das Video regt zu einigen Schlüsselfragen an: </a:t>
            </a:r>
          </a:p>
          <a:p>
            <a:pPr>
              <a:lnSpc>
                <a:spcPct val="90000"/>
              </a:lnSpc>
              <a:defRPr sz="1000" i="1"/>
            </a:pPr>
            <a:r>
              <a:t>Sind Aussagen wie „Wie ein Mädchen“ angemessen? Sind sie positiv oder negativ?</a:t>
            </a:r>
          </a:p>
          <a:p>
            <a:pPr>
              <a:lnSpc>
                <a:spcPct val="90000"/>
              </a:lnSpc>
              <a:defRPr sz="1000" i="1"/>
            </a:pPr>
            <a:r>
              <a:t>Was glaubt ihr, welche Gefühle solche Aussagen bei Menschen auslösen? Können diese Worte verletzten? Wenn ja, warum? </a:t>
            </a:r>
          </a:p>
          <a:p>
            <a:pPr>
              <a:lnSpc>
                <a:spcPct val="90000"/>
              </a:lnSpc>
              <a:defRPr b="1" u="sng"/>
            </a:pPr>
            <a:endParaRPr/>
          </a:p>
          <a:p>
            <a:pPr>
              <a:lnSpc>
                <a:spcPct val="90000"/>
              </a:lnSpc>
              <a:defRPr sz="1000" b="1" u="sng"/>
            </a:pPr>
            <a:r>
              <a:t>SCHRITT 2: Verletzende Worte können sich auf das Selbstbewusstsein auswirken</a:t>
            </a:r>
          </a:p>
          <a:p>
            <a:pPr>
              <a:lnSpc>
                <a:spcPct val="90000"/>
              </a:lnSpc>
              <a:defRPr sz="1000" i="1"/>
            </a:pPr>
            <a:r>
              <a:t>Was bedeutet Selbstbewusstsein? Was kann das Selbstbewusstsein beeinflussen? Kannst du Beispiele finden für Worte, die das Selbstbewusstsein positiv oder negativ beeinflussen können?   </a:t>
            </a:r>
          </a:p>
          <a:p>
            <a:pPr>
              <a:lnSpc>
                <a:spcPct val="90000"/>
              </a:lnSpc>
              <a:defRPr sz="1000" i="1"/>
            </a:pPr>
            <a:r>
              <a:t>Wie verletzend sind Aussagen wie “Wie ein Mädchen”? Was können solche Aussagen zur Folge haben?</a:t>
            </a:r>
          </a:p>
          <a:p>
            <a:pPr>
              <a:lnSpc>
                <a:spcPct val="90000"/>
              </a:lnSpc>
              <a:defRPr sz="1000"/>
            </a:pPr>
            <a:r>
              <a:t>Die Antworten können die Aufmerksamkeit darauf lenken, dass sich das Selbstbewusstsein von Mädchen während der Pubertät verringert. Auch verletzende Worte können dazu beitragen. Wie kann verhindert werden, dass das Selbstbewusstsein in der Pubertät so stark sinkt? </a:t>
            </a:r>
          </a:p>
          <a:p>
            <a:pPr>
              <a:lnSpc>
                <a:spcPct val="90000"/>
              </a:lnSpc>
              <a:defRPr sz="1000"/>
            </a:pPr>
            <a:endParaRPr/>
          </a:p>
          <a:p>
            <a:pPr>
              <a:lnSpc>
                <a:spcPct val="90000"/>
              </a:lnSpc>
              <a:defRPr sz="1000"/>
            </a:pPr>
            <a:r>
              <a:t>Als weiterer Impuls kann das Video </a:t>
            </a:r>
            <a:r>
              <a:rPr b="1"/>
              <a:t>Throw #LikeAGirl </a:t>
            </a:r>
            <a:r>
              <a:t>angeschaut werden: </a:t>
            </a:r>
            <a:r>
              <a:rPr u="sng">
                <a:solidFill>
                  <a:srgbClr val="0000FF"/>
                </a:solidFill>
                <a:uFill>
                  <a:solidFill>
                    <a:srgbClr val="0000FF"/>
                  </a:solidFill>
                </a:uFill>
                <a:hlinkClick r:id="rId5"/>
              </a:rPr>
              <a:t>https://www.youtube.com/watch?v=E1xGVYA5Aqo</a:t>
            </a:r>
          </a:p>
          <a:p>
            <a:pPr>
              <a:lnSpc>
                <a:spcPct val="90000"/>
              </a:lnSpc>
              <a:defRPr sz="1000"/>
            </a:pPr>
            <a:r>
              <a:t> </a:t>
            </a:r>
          </a:p>
          <a:p>
            <a:pPr>
              <a:lnSpc>
                <a:spcPct val="90000"/>
              </a:lnSpc>
              <a:defRPr sz="1000" b="1" u="sng"/>
            </a:pPr>
            <a:r>
              <a:t>SCHRITT 3: Das Selbstbewusstsein stärken</a:t>
            </a:r>
          </a:p>
          <a:p>
            <a:pPr>
              <a:lnSpc>
                <a:spcPct val="90000"/>
              </a:lnSpc>
              <a:defRPr sz="1000"/>
            </a:pPr>
            <a:r>
              <a:t>Schaut euch das Video </a:t>
            </a:r>
            <a:r>
              <a:rPr b="1"/>
              <a:t>#LikeAGirl </a:t>
            </a:r>
            <a:r>
              <a:t>noch einmal an von 0:40’’- 1:02’’ und/oder von 2:00-2:55</a:t>
            </a:r>
            <a:r>
              <a:rPr b="1"/>
              <a:t> oder schaut euch das Swing #LikeAGirl</a:t>
            </a:r>
            <a:r>
              <a:t> </a:t>
            </a:r>
            <a:r>
              <a:rPr b="1"/>
              <a:t>Video</a:t>
            </a:r>
            <a:r>
              <a:t> an: </a:t>
            </a:r>
            <a:r>
              <a:rPr u="sng">
                <a:solidFill>
                  <a:srgbClr val="0000FF"/>
                </a:solidFill>
                <a:uFill>
                  <a:solidFill>
                    <a:srgbClr val="0000FF"/>
                  </a:solidFill>
                </a:uFill>
                <a:hlinkClick r:id="rId6"/>
              </a:rPr>
              <a:t>https://www.youtube.com/watch?v=OjgXEXX5xKE</a:t>
            </a:r>
          </a:p>
          <a:p>
            <a:pPr>
              <a:lnSpc>
                <a:spcPct val="90000"/>
              </a:lnSpc>
              <a:defRPr sz="1000" i="1"/>
            </a:pPr>
            <a:r>
              <a:t>Stellt euch noch einmal die Fragen: Was bedeutet die Aussage “Wie ein Mädchen”? </a:t>
            </a:r>
          </a:p>
          <a:p>
            <a:pPr>
              <a:lnSpc>
                <a:spcPct val="90000"/>
              </a:lnSpc>
              <a:defRPr sz="1000" i="1"/>
            </a:pPr>
            <a:r>
              <a:t>Denkt darüber nach, was ihr “wie ein Mädchen” macht und was diese Aussage in diesem Zusammenhang für euch bedeutet.</a:t>
            </a:r>
          </a:p>
        </p:txBody>
      </p:sp>
    </p:spTree>
    <p:extLst>
      <p:ext uri="{BB962C8B-B14F-4D97-AF65-F5344CB8AC3E}">
        <p14:creationId xmlns:p14="http://schemas.microsoft.com/office/powerpoint/2010/main" val="68722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lnSpc>
                <a:spcPct val="80000"/>
              </a:lnSpc>
              <a:defRPr sz="1000" b="1"/>
            </a:pPr>
            <a:r>
              <a:t>Körperliche Veränderungen</a:t>
            </a:r>
          </a:p>
          <a:p>
            <a:pPr>
              <a:lnSpc>
                <a:spcPct val="80000"/>
              </a:lnSpc>
              <a:defRPr sz="1000" b="1"/>
            </a:pPr>
            <a:endParaRPr/>
          </a:p>
          <a:p>
            <a:pPr>
              <a:lnSpc>
                <a:spcPct val="80000"/>
              </a:lnSpc>
              <a:defRPr sz="1000" b="1"/>
            </a:pPr>
            <a:r>
              <a:t>Stadium 1 - zwischen 8 und 12 Jahren:</a:t>
            </a:r>
          </a:p>
          <a:p>
            <a:pPr>
              <a:lnSpc>
                <a:spcPct val="80000"/>
              </a:lnSpc>
              <a:defRPr sz="1000"/>
            </a:pPr>
            <a:r>
              <a:t>Kindheit; keine sichtbaren Zeichen pubertärer Veränderungen</a:t>
            </a:r>
          </a:p>
          <a:p>
            <a:pPr>
              <a:lnSpc>
                <a:spcPct val="80000"/>
              </a:lnSpc>
              <a:defRPr sz="1000"/>
            </a:pPr>
            <a:endParaRPr/>
          </a:p>
          <a:p>
            <a:pPr>
              <a:lnSpc>
                <a:spcPct val="80000"/>
              </a:lnSpc>
              <a:defRPr sz="1000" b="1"/>
            </a:pPr>
            <a:r>
              <a:t>Stadium 2 - beginnt zwischen 8 und 14 Jahren:</a:t>
            </a:r>
          </a:p>
          <a:p>
            <a:pPr>
              <a:lnSpc>
                <a:spcPct val="80000"/>
              </a:lnSpc>
              <a:defRPr sz="1000"/>
            </a:pPr>
            <a:r>
              <a:t>• Größe und Gewicht nehmen rasant zu</a:t>
            </a:r>
          </a:p>
          <a:p>
            <a:pPr>
              <a:lnSpc>
                <a:spcPct val="80000"/>
              </a:lnSpc>
              <a:defRPr sz="1000"/>
            </a:pPr>
            <a:r>
              <a:t>• die Brust und die Brustwarzen beginnen zu wachsen; die Brust kann zu dieser Zeit sehr empfindlich sein</a:t>
            </a:r>
          </a:p>
          <a:p>
            <a:pPr>
              <a:lnSpc>
                <a:spcPct val="80000"/>
              </a:lnSpc>
              <a:defRPr sz="1000"/>
            </a:pPr>
            <a:r>
              <a:t>• das Schamhaar beginnt zu wachsen (zunächst feines und dünnes Haar)</a:t>
            </a:r>
          </a:p>
          <a:p>
            <a:pPr>
              <a:lnSpc>
                <a:spcPct val="80000"/>
              </a:lnSpc>
              <a:defRPr sz="1000"/>
            </a:pPr>
            <a:endParaRPr/>
          </a:p>
          <a:p>
            <a:pPr>
              <a:lnSpc>
                <a:spcPct val="80000"/>
              </a:lnSpc>
              <a:defRPr sz="1000" b="1"/>
            </a:pPr>
            <a:r>
              <a:t>Stadium 3 – beginnt zwischen 9 und 15 Jahren:</a:t>
            </a:r>
          </a:p>
          <a:p>
            <a:pPr>
              <a:lnSpc>
                <a:spcPct val="80000"/>
              </a:lnSpc>
              <a:defRPr sz="1000"/>
            </a:pPr>
            <a:r>
              <a:t>• Größenwachstum hält an</a:t>
            </a:r>
          </a:p>
          <a:p>
            <a:pPr>
              <a:lnSpc>
                <a:spcPct val="80000"/>
              </a:lnSpc>
              <a:defRPr sz="1000"/>
            </a:pPr>
            <a:r>
              <a:t>• die Brüste werden runder und wachsen weiter</a:t>
            </a:r>
          </a:p>
          <a:p>
            <a:pPr>
              <a:lnSpc>
                <a:spcPct val="80000"/>
              </a:lnSpc>
              <a:defRPr sz="1000"/>
            </a:pPr>
            <a:r>
              <a:t>• das Schamhaar wird dunkler und krauser</a:t>
            </a:r>
          </a:p>
          <a:p>
            <a:pPr>
              <a:lnSpc>
                <a:spcPct val="80000"/>
              </a:lnSpc>
              <a:defRPr sz="1000"/>
            </a:pPr>
            <a:r>
              <a:t>• die Hüften können in dieser Zeit breiter werden im Vergleich zur Taille</a:t>
            </a:r>
          </a:p>
          <a:p>
            <a:pPr>
              <a:lnSpc>
                <a:spcPct val="80000"/>
              </a:lnSpc>
              <a:defRPr sz="1000"/>
            </a:pPr>
            <a:r>
              <a:t>• Vaginaler Ausfluss tritt auf</a:t>
            </a:r>
          </a:p>
          <a:p>
            <a:pPr>
              <a:lnSpc>
                <a:spcPct val="80000"/>
              </a:lnSpc>
              <a:defRPr sz="1000"/>
            </a:pPr>
            <a:r>
              <a:t>• der Eisprung und die Menstruation können im späten Stadium dieser Phase bereits einsetzen</a:t>
            </a:r>
          </a:p>
          <a:p>
            <a:pPr>
              <a:lnSpc>
                <a:spcPct val="80000"/>
              </a:lnSpc>
              <a:defRPr sz="1000"/>
            </a:pPr>
            <a:endParaRPr/>
          </a:p>
          <a:p>
            <a:pPr>
              <a:lnSpc>
                <a:spcPct val="80000"/>
              </a:lnSpc>
              <a:defRPr sz="1000" b="1"/>
            </a:pPr>
            <a:r>
              <a:t>Stadium 4 – beginnt zwischen 10 und 16 Jahren:</a:t>
            </a:r>
          </a:p>
          <a:p>
            <a:pPr>
              <a:lnSpc>
                <a:spcPct val="80000"/>
              </a:lnSpc>
              <a:defRPr sz="1000"/>
            </a:pPr>
            <a:r>
              <a:t>• Achselhaare beginnen zu wachsen</a:t>
            </a:r>
          </a:p>
          <a:p>
            <a:pPr>
              <a:lnSpc>
                <a:spcPct val="80000"/>
              </a:lnSpc>
              <a:defRPr sz="1000"/>
            </a:pPr>
            <a:r>
              <a:t>• die Brustwarze und der Brustwarzenvorhof treten deutlicher hervor im Vergleich zur Brust</a:t>
            </a:r>
          </a:p>
          <a:p>
            <a:pPr>
              <a:lnSpc>
                <a:spcPct val="80000"/>
              </a:lnSpc>
              <a:defRPr sz="1000"/>
            </a:pPr>
            <a:r>
              <a:t>• das Schamhaar beginnt stärker und dichter zu wachsen</a:t>
            </a:r>
          </a:p>
          <a:p>
            <a:pPr>
              <a:lnSpc>
                <a:spcPct val="80000"/>
              </a:lnSpc>
              <a:defRPr sz="1000"/>
            </a:pPr>
            <a:r>
              <a:t>• der Eisprung und die Menstruation setzen bei vielen Mädchen in diesem Stadium ein</a:t>
            </a:r>
          </a:p>
          <a:p>
            <a:pPr>
              <a:lnSpc>
                <a:spcPct val="80000"/>
              </a:lnSpc>
              <a:defRPr sz="1000"/>
            </a:pPr>
            <a:endParaRPr/>
          </a:p>
          <a:p>
            <a:pPr>
              <a:lnSpc>
                <a:spcPct val="80000"/>
              </a:lnSpc>
              <a:defRPr sz="1000" b="1"/>
            </a:pPr>
            <a:r>
              <a:t>Stadium 5 – beginnt zwischen 12 und 19 Jahren:</a:t>
            </a:r>
          </a:p>
          <a:p>
            <a:pPr>
              <a:lnSpc>
                <a:spcPct val="80000"/>
              </a:lnSpc>
              <a:defRPr sz="1000"/>
            </a:pPr>
            <a:r>
              <a:t>• Erwachsenenalter, Erscheinungsbild einer jungen Frau</a:t>
            </a:r>
          </a:p>
          <a:p>
            <a:pPr>
              <a:lnSpc>
                <a:spcPct val="80000"/>
              </a:lnSpc>
              <a:defRPr sz="1000"/>
            </a:pPr>
            <a:r>
              <a:t>• der Brustwarzenvorhof passt sich der Brustkontur wieder an, die Brustentwicklung ist vollendet</a:t>
            </a:r>
          </a:p>
          <a:p>
            <a:pPr>
              <a:lnSpc>
                <a:spcPct val="80000"/>
              </a:lnSpc>
              <a:defRPr sz="1000"/>
            </a:pPr>
            <a:r>
              <a:t>• das Schamhaar bedeckt nun den Genitalbereich vollständig</a:t>
            </a:r>
          </a:p>
          <a:p>
            <a:pPr>
              <a:lnSpc>
                <a:spcPct val="80000"/>
              </a:lnSpc>
              <a:defRPr sz="1000"/>
            </a:pPr>
            <a:r>
              <a:t>• die vollständige Körpergröße ist erreicht</a:t>
            </a:r>
          </a:p>
          <a:p>
            <a:pPr>
              <a:lnSpc>
                <a:spcPct val="80000"/>
              </a:lnSpc>
              <a:defRPr sz="1000"/>
            </a:pPr>
            <a:r>
              <a:t>• Eisprung und Menstruation kommen regelmäßig</a:t>
            </a:r>
          </a:p>
        </p:txBody>
      </p:sp>
    </p:spTree>
    <p:extLst>
      <p:ext uri="{BB962C8B-B14F-4D97-AF65-F5344CB8AC3E}">
        <p14:creationId xmlns:p14="http://schemas.microsoft.com/office/powerpoint/2010/main" val="1099286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pPr>
              <a:defRPr b="1"/>
            </a:pPr>
            <a:r>
              <a:t>Zusammenfassung – 10 Minuten</a:t>
            </a:r>
          </a:p>
          <a:p>
            <a:r>
              <a:t>Füllt die Gedankenwolken jetzt noch einmal aus. Was bedeutet die Aussage “Wie ein Mädchen” für dich nach den Übungen? Kann “Wie ein Mädchen” auch etwas Positives bedeuten und sogar das Selbstbewusstsein von Mädchen stärken?</a:t>
            </a:r>
          </a:p>
          <a:p>
            <a:endParaRPr/>
          </a:p>
          <a:p>
            <a:r>
              <a:t>Worte können verletzen und sich negativ auf das Selbstbewusstsein anderer auswirken. Denkt darüber nach, was getan werden kann, um das eigene Selbstbewusstsein und das anderer zu stärken. Wie wäre es, die Aussage “Wie ein Mädchen” nur noch in einem positiven Sinne zu benutzen? Ließe sich damit vielleicht etwas verändern?</a:t>
            </a:r>
          </a:p>
          <a:p>
            <a:pPr>
              <a:defRPr b="1"/>
            </a:pPr>
            <a:endParaRPr/>
          </a:p>
          <a:p>
            <a:pPr>
              <a:defRPr b="1"/>
            </a:pPr>
            <a:r>
              <a:t>Optional </a:t>
            </a:r>
          </a:p>
          <a:p>
            <a:r>
              <a:t>Optional könnt ihr auch Poster, Collagen oder sogar ein eigenes Video zu #LikeAGirl erstellen. Diese könnt ihr in eurer Schule ausstellen beziehungsweise vorführen und so auch andere auf die nagative Besetzung dieser Aussage aufmerksam machen und dabei helfen, diese in eine positive Wahrnehmung umzukehren.</a:t>
            </a:r>
          </a:p>
        </p:txBody>
      </p:sp>
    </p:spTree>
    <p:extLst>
      <p:ext uri="{BB962C8B-B14F-4D97-AF65-F5344CB8AC3E}">
        <p14:creationId xmlns:p14="http://schemas.microsoft.com/office/powerpoint/2010/main" val="355480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pPr>
              <a:lnSpc>
                <a:spcPct val="80000"/>
              </a:lnSpc>
              <a:defRPr sz="1000" b="1"/>
            </a:pPr>
            <a:r>
              <a:t>Emotionale Veränderungen</a:t>
            </a:r>
          </a:p>
          <a:p>
            <a:pPr>
              <a:lnSpc>
                <a:spcPct val="80000"/>
              </a:lnSpc>
              <a:defRPr b="1"/>
            </a:pPr>
            <a:endParaRPr/>
          </a:p>
          <a:p>
            <a:pPr>
              <a:lnSpc>
                <a:spcPct val="80000"/>
              </a:lnSpc>
              <a:defRPr sz="1000"/>
            </a:pPr>
            <a:r>
              <a:t>Im Schaubild siehst du einige emotionalen Veränderungen, die im Verlauf der Pubertät auftreten können.</a:t>
            </a:r>
          </a:p>
          <a:p>
            <a:pPr>
              <a:lnSpc>
                <a:spcPct val="80000"/>
              </a:lnSpc>
              <a:defRPr sz="1000"/>
            </a:pPr>
            <a:endParaRPr/>
          </a:p>
          <a:p>
            <a:pPr>
              <a:lnSpc>
                <a:spcPct val="80000"/>
              </a:lnSpc>
              <a:defRPr sz="1000"/>
            </a:pPr>
            <a:r>
              <a:t>Die emotionalen Veränderungen, die Mädchen während der Pubertät erfahren, werden von weiblichen Geschlechtshormonen verursacht. Ein Verständnis dieser hormonellen Veränderungen kann es leichter machen, diese emotional aufwühlende Phase anzunehmen und zu bewältigen.</a:t>
            </a:r>
          </a:p>
          <a:p>
            <a:pPr>
              <a:lnSpc>
                <a:spcPct val="80000"/>
              </a:lnSpc>
              <a:defRPr b="1" u="sng"/>
            </a:pPr>
            <a:endParaRPr/>
          </a:p>
          <a:p>
            <a:pPr>
              <a:lnSpc>
                <a:spcPct val="80000"/>
              </a:lnSpc>
              <a:defRPr sz="1000" b="1"/>
            </a:pPr>
            <a:r>
              <a:t>Stimmungsschwankungen – </a:t>
            </a:r>
            <a:r>
              <a:rPr b="0"/>
              <a:t>üblicherweise verursacht vom veränderten Hormonspiegel, Teil der Pubertät; Mädchen, die bereits ihre Menstruation haben, bemerken diese Stimmungsschwankungen oft um den 15. Tag des Zyklus</a:t>
            </a:r>
          </a:p>
          <a:p>
            <a:pPr>
              <a:lnSpc>
                <a:spcPct val="80000"/>
              </a:lnSpc>
              <a:defRPr b="1"/>
            </a:pPr>
            <a:endParaRPr b="0"/>
          </a:p>
          <a:p>
            <a:pPr>
              <a:lnSpc>
                <a:spcPct val="80000"/>
              </a:lnSpc>
              <a:defRPr sz="1000" b="1"/>
            </a:pPr>
            <a:r>
              <a:t>Veränderung des Selbstbewusstseins – </a:t>
            </a:r>
            <a:r>
              <a:rPr b="0"/>
              <a:t>ein sich verändernder Körper kann Mädchen stark beschäftigen und belasten; Befangenheit und Scham bezüglich des eigenen Körpers sind nicht selten während der Pubertät</a:t>
            </a:r>
          </a:p>
          <a:p>
            <a:pPr>
              <a:lnSpc>
                <a:spcPct val="80000"/>
              </a:lnSpc>
              <a:defRPr b="1"/>
            </a:pPr>
            <a:endParaRPr b="0"/>
          </a:p>
          <a:p>
            <a:pPr>
              <a:lnSpc>
                <a:spcPct val="80000"/>
              </a:lnSpc>
              <a:defRPr sz="1000" b="1"/>
            </a:pPr>
            <a:r>
              <a:t>Selbstbeherrschung – </a:t>
            </a:r>
            <a:r>
              <a:rPr b="0"/>
              <a:t>aufgrund des steigenden Hormonspiegels reagieren Pubertierende oftmals stärker und emotionaler als zuvor</a:t>
            </a:r>
          </a:p>
          <a:p>
            <a:pPr>
              <a:lnSpc>
                <a:spcPct val="80000"/>
              </a:lnSpc>
              <a:defRPr b="1"/>
            </a:pPr>
            <a:endParaRPr b="0"/>
          </a:p>
          <a:p>
            <a:pPr>
              <a:lnSpc>
                <a:spcPct val="80000"/>
              </a:lnSpc>
              <a:defRPr sz="1000" b="1"/>
            </a:pPr>
            <a:r>
              <a:t>Selbstwertgefühl – </a:t>
            </a:r>
            <a:r>
              <a:rPr b="0"/>
              <a:t>die Entwicklung eines gesunden Selbstwertgefühls ist Teil des Erwachsenwerdens; das Selbstwertgefühl ist bei Mädchen in der Pubertät oftmals eng an die eigenen Körperwahrnehmung gebunden; unterscheidet sich die körperliche Entwicklung von der der Freundinnen (schon stärker ausgeprägt oder weniger ausgeprägt), kann das auch Auswirkungen auf das Selbstwertgefühl haben; ab einem Alter von 16 Jahren stabilisiert sich das Selbstwertgefühl in der Regel</a:t>
            </a:r>
          </a:p>
          <a:p>
            <a:pPr>
              <a:lnSpc>
                <a:spcPct val="80000"/>
              </a:lnSpc>
              <a:defRPr b="1" u="sng"/>
            </a:pPr>
            <a:endParaRPr b="0"/>
          </a:p>
          <a:p>
            <a:pPr>
              <a:lnSpc>
                <a:spcPct val="80000"/>
              </a:lnSpc>
              <a:defRPr sz="1000" b="1"/>
            </a:pPr>
            <a:r>
              <a:t>Bedürfnis nach Unabhängigkeit – </a:t>
            </a:r>
            <a:r>
              <a:rPr b="0"/>
              <a:t>ist ein natürliches Bedürfnis von Teenagern und jungen Erwachsenen; die körperlichen Veränderungen werden von mentalen und psychischen Entwicklungen begleitet; die Heranwachsenden fühlen sich insgesamt reifer und fordern mehr Unabhängigkeit zu Hause und in der Schule ein</a:t>
            </a:r>
          </a:p>
        </p:txBody>
      </p:sp>
    </p:spTree>
    <p:extLst>
      <p:ext uri="{BB962C8B-B14F-4D97-AF65-F5344CB8AC3E}">
        <p14:creationId xmlns:p14="http://schemas.microsoft.com/office/powerpoint/2010/main" val="102186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pPr>
              <a:lnSpc>
                <a:spcPct val="90000"/>
              </a:lnSpc>
              <a:defRPr sz="1000" b="1"/>
            </a:pPr>
            <a:r>
              <a:t>Die weiblichen Fortpflanzungsorgane</a:t>
            </a:r>
          </a:p>
          <a:p>
            <a:pPr>
              <a:lnSpc>
                <a:spcPct val="90000"/>
              </a:lnSpc>
              <a:defRPr sz="1000"/>
            </a:pPr>
            <a:r>
              <a:t>Für den Umgang mit körperlichen Entwicklungen kann es hilfreich sein, die Anatomie des eigenen Körpers zu verstehen:</a:t>
            </a:r>
          </a:p>
          <a:p>
            <a:pPr>
              <a:lnSpc>
                <a:spcPct val="90000"/>
              </a:lnSpc>
              <a:defRPr sz="1000"/>
            </a:pPr>
            <a:endParaRPr/>
          </a:p>
          <a:p>
            <a:pPr>
              <a:lnSpc>
                <a:spcPct val="90000"/>
              </a:lnSpc>
              <a:defRPr sz="1000" b="1"/>
            </a:pPr>
            <a:r>
              <a:t>Zervix </a:t>
            </a:r>
            <a:r>
              <a:rPr b="0"/>
              <a:t>– der untere Teil der Gebärmutter, der die Öffnung zur Scheide, den Muttermund, enthält</a:t>
            </a:r>
          </a:p>
          <a:p>
            <a:pPr>
              <a:lnSpc>
                <a:spcPct val="90000"/>
              </a:lnSpc>
              <a:defRPr b="1"/>
            </a:pPr>
            <a:endParaRPr b="0"/>
          </a:p>
          <a:p>
            <a:pPr>
              <a:lnSpc>
                <a:spcPct val="90000"/>
              </a:lnSpc>
              <a:defRPr sz="1000" b="1"/>
            </a:pPr>
            <a:r>
              <a:t>Eizellen  </a:t>
            </a:r>
            <a:r>
              <a:rPr b="0"/>
              <a:t>– weibliche Geschlechtszellen </a:t>
            </a:r>
          </a:p>
          <a:p>
            <a:pPr>
              <a:lnSpc>
                <a:spcPct val="90000"/>
              </a:lnSpc>
              <a:defRPr b="1"/>
            </a:pPr>
            <a:endParaRPr b="0"/>
          </a:p>
          <a:p>
            <a:pPr>
              <a:lnSpc>
                <a:spcPct val="90000"/>
              </a:lnSpc>
              <a:defRPr sz="1000" b="1"/>
            </a:pPr>
            <a:r>
              <a:t>Gebärmutterschleimhaut  </a:t>
            </a:r>
            <a:r>
              <a:rPr b="0"/>
              <a:t>– ein von Blutgefäßen durchzogenes Gewebe, das die Gebärmutter auskleidet und in dem sich eine befruchtete Eizelle einnisten kann; während der Menstruation wird die Gebärmutterschleimhaut abgestoßen und erneuert</a:t>
            </a:r>
          </a:p>
          <a:p>
            <a:pPr>
              <a:lnSpc>
                <a:spcPct val="90000"/>
              </a:lnSpc>
              <a:defRPr b="1"/>
            </a:pPr>
            <a:endParaRPr b="0"/>
          </a:p>
          <a:p>
            <a:pPr>
              <a:lnSpc>
                <a:spcPct val="90000"/>
              </a:lnSpc>
              <a:defRPr sz="1000" b="1"/>
            </a:pPr>
            <a:r>
              <a:t>Eileiter </a:t>
            </a:r>
            <a:r>
              <a:rPr b="0"/>
              <a:t>– zwei Schläuche, die die Eierstöcke mit der Gebärmutter verbinden und durch die die Eizellen wandern</a:t>
            </a:r>
          </a:p>
          <a:p>
            <a:pPr>
              <a:lnSpc>
                <a:spcPct val="90000"/>
              </a:lnSpc>
              <a:defRPr sz="1000" b="1"/>
            </a:pPr>
            <a:endParaRPr b="0"/>
          </a:p>
          <a:p>
            <a:pPr>
              <a:lnSpc>
                <a:spcPct val="90000"/>
              </a:lnSpc>
              <a:defRPr sz="1000" b="1"/>
            </a:pPr>
            <a:r>
              <a:t>Eierstöcke </a:t>
            </a:r>
            <a:r>
              <a:rPr b="0"/>
              <a:t>– zwei Keimdrüsen, eine auf jeder Seite der Gebärmutter gelegen, die die weiblichen Eizellen enthalten und die weibliche Geschlechtshormone produzieren (Östrogen, Progesteron und andere Hormone)</a:t>
            </a:r>
          </a:p>
          <a:p>
            <a:pPr>
              <a:lnSpc>
                <a:spcPct val="90000"/>
              </a:lnSpc>
              <a:defRPr sz="1000" b="1"/>
            </a:pPr>
            <a:endParaRPr b="0"/>
          </a:p>
          <a:p>
            <a:pPr>
              <a:lnSpc>
                <a:spcPct val="90000"/>
              </a:lnSpc>
              <a:defRPr sz="1000" b="1"/>
            </a:pPr>
            <a:r>
              <a:t>Eisprung </a:t>
            </a:r>
            <a:r>
              <a:rPr b="0"/>
              <a:t>– Ausstoßung einer Eizelle aus dem Eierstock</a:t>
            </a:r>
          </a:p>
          <a:p>
            <a:pPr>
              <a:lnSpc>
                <a:spcPct val="90000"/>
              </a:lnSpc>
              <a:defRPr sz="1000" b="1"/>
            </a:pPr>
            <a:endParaRPr b="0"/>
          </a:p>
          <a:p>
            <a:pPr>
              <a:lnSpc>
                <a:spcPct val="90000"/>
              </a:lnSpc>
              <a:defRPr sz="1000" b="1"/>
            </a:pPr>
            <a:r>
              <a:t>Harnröhre </a:t>
            </a:r>
            <a:r>
              <a:rPr b="0"/>
              <a:t>– Röhre, durch die das Urin aus dem Körper ausgeschieden wird</a:t>
            </a:r>
          </a:p>
          <a:p>
            <a:pPr>
              <a:lnSpc>
                <a:spcPct val="90000"/>
              </a:lnSpc>
              <a:defRPr sz="1000" b="1"/>
            </a:pPr>
            <a:endParaRPr b="0"/>
          </a:p>
          <a:p>
            <a:pPr>
              <a:lnSpc>
                <a:spcPct val="90000"/>
              </a:lnSpc>
              <a:defRPr sz="1000" b="1"/>
            </a:pPr>
            <a:r>
              <a:t>Gebärmutter</a:t>
            </a:r>
            <a:r>
              <a:rPr b="0"/>
              <a:t> – in der medizinischen Fachsprache wird sie auch Uterus genannt; ein muskuläres Organ, das mit der Gebärmutterschleimhaut ausgekleidet ist und in dem der Fötus bis zur Geburt ausgetragen wird</a:t>
            </a:r>
          </a:p>
          <a:p>
            <a:pPr>
              <a:lnSpc>
                <a:spcPct val="90000"/>
              </a:lnSpc>
              <a:defRPr sz="1000" b="1"/>
            </a:pPr>
            <a:endParaRPr b="0"/>
          </a:p>
          <a:p>
            <a:pPr>
              <a:lnSpc>
                <a:spcPct val="90000"/>
              </a:lnSpc>
              <a:defRPr sz="1000" b="1"/>
            </a:pPr>
            <a:r>
              <a:t>Vagina</a:t>
            </a:r>
            <a:r>
              <a:rPr b="0"/>
              <a:t> – schlauchförmiges und flexibles Geschlechtsorgan der Frau; am oberen Ende der Vagina befindet sich der Muttermund; das Menstruationsblut verlässt durch die Vagina den Körper</a:t>
            </a:r>
          </a:p>
        </p:txBody>
      </p:sp>
    </p:spTree>
    <p:extLst>
      <p:ext uri="{BB962C8B-B14F-4D97-AF65-F5344CB8AC3E}">
        <p14:creationId xmlns:p14="http://schemas.microsoft.com/office/powerpoint/2010/main" val="145262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pPr>
              <a:defRPr b="1"/>
            </a:pPr>
            <a:r>
              <a:rPr dirty="0"/>
              <a:t>Der </a:t>
            </a:r>
            <a:r>
              <a:rPr dirty="0" err="1"/>
              <a:t>Menstruationszyklus</a:t>
            </a:r>
            <a:endParaRPr dirty="0"/>
          </a:p>
          <a:p>
            <a:pPr>
              <a:defRPr b="1"/>
            </a:pPr>
            <a:endParaRPr dirty="0"/>
          </a:p>
          <a:p>
            <a:r>
              <a:rPr dirty="0" err="1"/>
              <a:t>Jeden</a:t>
            </a:r>
            <a:r>
              <a:rPr dirty="0"/>
              <a:t> Monat </a:t>
            </a:r>
            <a:r>
              <a:rPr dirty="0" err="1"/>
              <a:t>bereitet</a:t>
            </a:r>
            <a:r>
              <a:rPr dirty="0"/>
              <a:t> </a:t>
            </a:r>
            <a:r>
              <a:rPr dirty="0" err="1"/>
              <a:t>sich</a:t>
            </a:r>
            <a:r>
              <a:rPr dirty="0"/>
              <a:t> der </a:t>
            </a:r>
            <a:r>
              <a:rPr dirty="0" err="1"/>
              <a:t>weibliche</a:t>
            </a:r>
            <a:r>
              <a:rPr dirty="0"/>
              <a:t> </a:t>
            </a:r>
            <a:r>
              <a:rPr dirty="0" err="1"/>
              <a:t>Körper</a:t>
            </a:r>
            <a:r>
              <a:rPr dirty="0"/>
              <a:t> auf </a:t>
            </a:r>
            <a:r>
              <a:rPr dirty="0" err="1"/>
              <a:t>eine</a:t>
            </a:r>
            <a:r>
              <a:rPr dirty="0"/>
              <a:t> </a:t>
            </a:r>
            <a:r>
              <a:rPr dirty="0" err="1"/>
              <a:t>mögliche</a:t>
            </a:r>
            <a:r>
              <a:rPr dirty="0"/>
              <a:t> </a:t>
            </a:r>
            <a:r>
              <a:rPr dirty="0" err="1"/>
              <a:t>Schwangerschaft</a:t>
            </a:r>
            <a:r>
              <a:rPr dirty="0"/>
              <a:t> </a:t>
            </a:r>
            <a:r>
              <a:rPr dirty="0" err="1"/>
              <a:t>vor</a:t>
            </a:r>
            <a:r>
              <a:rPr dirty="0"/>
              <a:t>. </a:t>
            </a:r>
            <a:r>
              <a:rPr dirty="0" err="1"/>
              <a:t>Jede</a:t>
            </a:r>
            <a:r>
              <a:rPr dirty="0"/>
              <a:t> Frau hat </a:t>
            </a:r>
            <a:r>
              <a:rPr dirty="0" err="1"/>
              <a:t>ihren</a:t>
            </a:r>
            <a:r>
              <a:rPr dirty="0"/>
              <a:t> </a:t>
            </a:r>
            <a:r>
              <a:rPr dirty="0" err="1"/>
              <a:t>individuellen</a:t>
            </a:r>
            <a:r>
              <a:rPr dirty="0"/>
              <a:t> </a:t>
            </a:r>
            <a:r>
              <a:rPr dirty="0" err="1"/>
              <a:t>Zyklus</a:t>
            </a:r>
            <a:r>
              <a:rPr dirty="0"/>
              <a:t>, </a:t>
            </a:r>
            <a:r>
              <a:rPr dirty="0" err="1"/>
              <a:t>dessen</a:t>
            </a:r>
            <a:r>
              <a:rPr dirty="0"/>
              <a:t> </a:t>
            </a:r>
            <a:r>
              <a:rPr dirty="0" err="1"/>
              <a:t>Länge</a:t>
            </a:r>
            <a:r>
              <a:rPr dirty="0"/>
              <a:t> </a:t>
            </a:r>
            <a:r>
              <a:rPr dirty="0" err="1"/>
              <a:t>variieren</a:t>
            </a:r>
            <a:r>
              <a:rPr dirty="0"/>
              <a:t> </a:t>
            </a:r>
            <a:r>
              <a:rPr dirty="0" err="1"/>
              <a:t>kann</a:t>
            </a:r>
            <a:r>
              <a:rPr dirty="0"/>
              <a:t>. So </a:t>
            </a:r>
            <a:r>
              <a:rPr dirty="0" err="1"/>
              <a:t>kann</a:t>
            </a:r>
            <a:r>
              <a:rPr dirty="0"/>
              <a:t> die </a:t>
            </a:r>
            <a:r>
              <a:rPr dirty="0" err="1"/>
              <a:t>Periode</a:t>
            </a:r>
            <a:r>
              <a:rPr dirty="0"/>
              <a:t> in </a:t>
            </a:r>
            <a:r>
              <a:rPr dirty="0" err="1"/>
              <a:t>einem</a:t>
            </a:r>
            <a:r>
              <a:rPr dirty="0"/>
              <a:t> Monat </a:t>
            </a:r>
            <a:r>
              <a:rPr dirty="0" err="1"/>
              <a:t>länger</a:t>
            </a:r>
            <a:r>
              <a:rPr dirty="0"/>
              <a:t> </a:t>
            </a:r>
            <a:r>
              <a:rPr dirty="0" err="1"/>
              <a:t>ausfallen</a:t>
            </a:r>
            <a:r>
              <a:rPr dirty="0"/>
              <a:t>, </a:t>
            </a:r>
            <a:r>
              <a:rPr dirty="0" err="1"/>
              <a:t>im</a:t>
            </a:r>
            <a:r>
              <a:rPr dirty="0"/>
              <a:t> </a:t>
            </a:r>
            <a:r>
              <a:rPr dirty="0" err="1"/>
              <a:t>nächsten</a:t>
            </a:r>
            <a:r>
              <a:rPr dirty="0"/>
              <a:t> Monat </a:t>
            </a:r>
            <a:r>
              <a:rPr dirty="0" err="1"/>
              <a:t>dann</a:t>
            </a:r>
            <a:r>
              <a:rPr dirty="0"/>
              <a:t> </a:t>
            </a:r>
            <a:r>
              <a:rPr dirty="0" err="1"/>
              <a:t>wieder</a:t>
            </a:r>
            <a:r>
              <a:rPr dirty="0"/>
              <a:t> </a:t>
            </a:r>
            <a:r>
              <a:rPr dirty="0" err="1"/>
              <a:t>kürzer</a:t>
            </a:r>
            <a:r>
              <a:rPr dirty="0"/>
              <a:t>. </a:t>
            </a:r>
            <a:r>
              <a:rPr dirty="0" err="1"/>
              <a:t>Solche</a:t>
            </a:r>
            <a:r>
              <a:rPr dirty="0"/>
              <a:t> </a:t>
            </a:r>
            <a:r>
              <a:rPr dirty="0" err="1"/>
              <a:t>Veränderungen</a:t>
            </a:r>
            <a:r>
              <a:rPr dirty="0"/>
              <a:t> </a:t>
            </a:r>
            <a:r>
              <a:rPr dirty="0" err="1"/>
              <a:t>sind</a:t>
            </a:r>
            <a:r>
              <a:rPr dirty="0"/>
              <a:t> normal. </a:t>
            </a:r>
            <a:r>
              <a:rPr lang="de-DE" sz="1200" dirty="0" smtClean="0">
                <a:effectLst/>
                <a:latin typeface="+mj-lt"/>
                <a:ea typeface="+mj-ea"/>
                <a:cs typeface="+mj-cs"/>
                <a:sym typeface="Calibri"/>
              </a:rPr>
              <a:t>Ein normaler Zyklus dauert zwischen 21 und 35 Tagen.</a:t>
            </a:r>
            <a:endParaRPr dirty="0"/>
          </a:p>
          <a:p>
            <a:endParaRPr dirty="0"/>
          </a:p>
          <a:p>
            <a:r>
              <a:rPr lang="de-DE" sz="1200" dirty="0" smtClean="0">
                <a:effectLst/>
                <a:latin typeface="+mj-lt"/>
                <a:ea typeface="+mj-ea"/>
                <a:cs typeface="+mj-cs"/>
                <a:sym typeface="Calibri"/>
              </a:rPr>
              <a:t>Der Menstruationszyklus ist die Zeit zwischen dem ersten Tag der Periode und dem ersten Tag der nächsten Periode. Es gibt vier Phasen im Menstruationszyklus, jede einzelne wird von steigenden und fallenden Hormonlevels kontrolliert und hat ihre eigen Aufgabe. Auch wenn der Zyklus ab dem ersten Tag der Menstruation gezählt wird, ist er einfacher zu verstehen, wenn die Phase vor dem Eisprung zuerst betrachtet wird. </a:t>
            </a:r>
          </a:p>
          <a:p>
            <a:endParaRPr lang="de-DE" sz="1200" dirty="0" smtClean="0">
              <a:effectLst/>
              <a:latin typeface="+mj-lt"/>
              <a:ea typeface="+mj-ea"/>
              <a:cs typeface="+mj-cs"/>
              <a:sym typeface="Calibri"/>
            </a:endParaRPr>
          </a:p>
          <a:p>
            <a:r>
              <a:rPr lang="de-DE" sz="1200" dirty="0" smtClean="0">
                <a:effectLst/>
                <a:latin typeface="+mj-lt"/>
                <a:ea typeface="+mj-ea"/>
                <a:cs typeface="+mj-cs"/>
                <a:sym typeface="Calibri"/>
              </a:rPr>
              <a:t>Um die vier Phasen und ihre Aufgaben bestimmen zu können, geht man von einem 28 Tage langen Zyklus aus. Achtung: Diese 28 Tage sind hier als Beispiel zugrunde gelegt – denn wie gesagt, ein normaler Zyklus kann kürzer oder länger sein und somit verändern sich auch die Zeitpunkte der Phasen.</a:t>
            </a:r>
          </a:p>
          <a:p>
            <a:endParaRPr dirty="0"/>
          </a:p>
        </p:txBody>
      </p:sp>
    </p:spTree>
    <p:extLst>
      <p:ext uri="{BB962C8B-B14F-4D97-AF65-F5344CB8AC3E}">
        <p14:creationId xmlns:p14="http://schemas.microsoft.com/office/powerpoint/2010/main" val="321448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a:defRPr b="1"/>
            </a:pPr>
            <a:r>
              <a:t>Phase 1 – Vor dem Eisprung</a:t>
            </a:r>
          </a:p>
          <a:p>
            <a:r>
              <a:t>In der Zeit vor dem Eisprung reift die Eizelle heran, und die Gebärmutterschleimhaut baut sich auf. </a:t>
            </a:r>
          </a:p>
          <a:p>
            <a:r>
              <a:t>Der Körper bereitet sich so auf eine mögliche Befruchtung der Eizelle vor. </a:t>
            </a:r>
          </a:p>
          <a:p>
            <a:endParaRPr/>
          </a:p>
          <a:p>
            <a:r>
              <a:t>Da Spermien, also die männlichen Geschlechtszellen, im weiblichen Körper einige Zeit überleben, sollte auch beim Geschlechtsverkehr vor dem Eisprung auf die Verhütung geachtet werden. </a:t>
            </a:r>
          </a:p>
        </p:txBody>
      </p:sp>
    </p:spTree>
    <p:extLst>
      <p:ext uri="{BB962C8B-B14F-4D97-AF65-F5344CB8AC3E}">
        <p14:creationId xmlns:p14="http://schemas.microsoft.com/office/powerpoint/2010/main" val="224609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a:defRPr b="1"/>
            </a:pPr>
            <a:r>
              <a:t>Phase 2 – Eisprung</a:t>
            </a:r>
          </a:p>
          <a:p>
            <a:r>
              <a:t>Nachdem das Ei aus den Eierstöcken ausgestoßen wurde, wandert es entlang des Eileiters in die sich verdickende Gebärmutterschleimhaut. Wenn ein Spermium, also eine männliche Geschlechtszelle, das Ei befruchtet, entwickelt sich ein Embryo. </a:t>
            </a:r>
          </a:p>
          <a:p>
            <a:endParaRPr/>
          </a:p>
          <a:p>
            <a:r>
              <a:t>In dieser Phase können sich die Menge und die Beschaffenheit des vaginalen Ausflusses verändern, woran einige Frauen diese Phase des Zyklus erkennen.</a:t>
            </a:r>
          </a:p>
        </p:txBody>
      </p:sp>
    </p:spTree>
    <p:extLst>
      <p:ext uri="{BB962C8B-B14F-4D97-AF65-F5344CB8AC3E}">
        <p14:creationId xmlns:p14="http://schemas.microsoft.com/office/powerpoint/2010/main" val="57399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pPr>
              <a:defRPr b="1"/>
            </a:pPr>
            <a:r>
              <a:t>Phase 3 – Prämenstruelle Phase</a:t>
            </a:r>
          </a:p>
          <a:p>
            <a:r>
              <a:t>Wenn die Eizelle nicht befruchtet wurde, stirbt sie ab, und die Gebärmutterschleimhaut wird vom Körper abgestoßen. Auch dies wird von den weiblichen Geschlechtshormonen gesteuert.</a:t>
            </a:r>
          </a:p>
          <a:p>
            <a:endParaRPr/>
          </a:p>
          <a:p>
            <a:r>
              <a:t>In dieser Phase kann es sein, dass Frauen unter Spannungsgefühlen in den Brüsten oder auch unter Stimmungsschwankungen leiden.  </a:t>
            </a:r>
          </a:p>
        </p:txBody>
      </p:sp>
    </p:spTree>
    <p:extLst>
      <p:ext uri="{BB962C8B-B14F-4D97-AF65-F5344CB8AC3E}">
        <p14:creationId xmlns:p14="http://schemas.microsoft.com/office/powerpoint/2010/main" val="2263921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extebene 1…"/>
          <p:cNvSpPr>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Textebene 1</a:t>
            </a:r>
          </a:p>
          <a:p>
            <a:pPr lvl="1"/>
            <a:r>
              <a:t>Textebene 2</a:t>
            </a:r>
          </a:p>
          <a:p>
            <a:pPr lvl="2"/>
            <a:r>
              <a:t>Textebene 3</a:t>
            </a:r>
          </a:p>
          <a:p>
            <a:pPr lvl="3"/>
            <a:r>
              <a:t>Textebene 4</a:t>
            </a:r>
          </a:p>
          <a:p>
            <a:pPr lvl="4"/>
            <a:r>
              <a:t>Textebene 5</a:t>
            </a:r>
          </a:p>
        </p:txBody>
      </p:sp>
      <p:sp>
        <p:nvSpPr>
          <p:cNvPr id="13" name="Titeltext"/>
          <p:cNvSpPr>
            <a:spLocks noGrp="1"/>
          </p:cNvSpPr>
          <p:nvPr>
            <p:ph type="title"/>
          </p:nvPr>
        </p:nvSpPr>
        <p:spPr>
          <a:xfrm>
            <a:off x="685800" y="282575"/>
            <a:ext cx="7772400" cy="1470025"/>
          </a:xfrm>
          <a:prstGeom prst="rect">
            <a:avLst/>
          </a:prstGeom>
        </p:spPr>
        <p:txBody>
          <a:bodyPr/>
          <a:lstStyle>
            <a:lvl1pPr>
              <a:defRPr>
                <a:solidFill>
                  <a:srgbClr val="FFFFFF"/>
                </a:solidFill>
              </a:defRPr>
            </a:lvl1pPr>
          </a:lstStyle>
          <a:p>
            <a:r>
              <a:t>Titeltext</a:t>
            </a:r>
          </a:p>
        </p:txBody>
      </p:sp>
      <p:pic>
        <p:nvPicPr>
          <p:cNvPr id="14" name="Picture 2" descr="Picture 2"/>
          <p:cNvPicPr>
            <a:picLocks noChangeAspect="1"/>
          </p:cNvPicPr>
          <p:nvPr/>
        </p:nvPicPr>
        <p:blipFill>
          <a:blip r:embed="rId2">
            <a:extLst/>
          </a:blip>
          <a:stretch>
            <a:fillRect/>
          </a:stretch>
        </p:blipFill>
        <p:spPr>
          <a:xfrm>
            <a:off x="304800" y="340096"/>
            <a:ext cx="2014541" cy="879105"/>
          </a:xfrm>
          <a:prstGeom prst="rect">
            <a:avLst/>
          </a:prstGeom>
          <a:ln w="12700">
            <a:miter lim="400000"/>
          </a:ln>
        </p:spPr>
      </p:pic>
      <p:sp>
        <p:nvSpPr>
          <p:cNvPr id="15"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95" name="Titeltext"/>
          <p:cNvSpPr>
            <a:spLocks noGrp="1"/>
          </p:cNvSpPr>
          <p:nvPr>
            <p:ph type="title"/>
          </p:nvPr>
        </p:nvSpPr>
        <p:spPr>
          <a:xfrm>
            <a:off x="457200" y="274638"/>
            <a:ext cx="8229600" cy="1143001"/>
          </a:xfrm>
          <a:prstGeom prst="rect">
            <a:avLst/>
          </a:prstGeom>
        </p:spPr>
        <p:txBody>
          <a:bodyPr/>
          <a:lstStyle>
            <a:lvl1pPr>
              <a:defRPr sz="4400" b="0">
                <a:solidFill>
                  <a:srgbClr val="000000"/>
                </a:solidFill>
                <a:latin typeface="+mj-lt"/>
                <a:ea typeface="+mj-ea"/>
                <a:cs typeface="+mj-cs"/>
                <a:sym typeface="Calibri"/>
              </a:defRPr>
            </a:lvl1pPr>
          </a:lstStyle>
          <a:p>
            <a:pPr>
              <a:defRPr>
                <a:effectLst/>
              </a:defRPr>
            </a:pPr>
            <a:r>
              <a:t>Titeltext</a:t>
            </a:r>
          </a:p>
        </p:txBody>
      </p:sp>
      <p:sp>
        <p:nvSpPr>
          <p:cNvPr id="96" name="Textebene 1…"/>
          <p:cNvSpPr>
            <a:spLocks noGrp="1"/>
          </p:cNvSpPr>
          <p:nvPr>
            <p:ph type="body" idx="1"/>
          </p:nvPr>
        </p:nvSpPr>
        <p:spPr>
          <a:xfrm>
            <a:off x="457200" y="1600200"/>
            <a:ext cx="8229600" cy="452596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97"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04" name="Titeltext"/>
          <p:cNvSpPr>
            <a:spLocks noGrp="1"/>
          </p:cNvSpPr>
          <p:nvPr>
            <p:ph type="title"/>
          </p:nvPr>
        </p:nvSpPr>
        <p:spPr>
          <a:xfrm>
            <a:off x="6629400" y="274638"/>
            <a:ext cx="2057400" cy="5851527"/>
          </a:xfrm>
          <a:prstGeom prst="rect">
            <a:avLst/>
          </a:prstGeom>
        </p:spPr>
        <p:txBody>
          <a:bodyPr/>
          <a:lstStyle>
            <a:lvl1pPr>
              <a:defRPr sz="4400" b="0">
                <a:solidFill>
                  <a:srgbClr val="000000"/>
                </a:solidFill>
                <a:latin typeface="+mj-lt"/>
                <a:ea typeface="+mj-ea"/>
                <a:cs typeface="+mj-cs"/>
                <a:sym typeface="Calibri"/>
              </a:defRPr>
            </a:lvl1pPr>
          </a:lstStyle>
          <a:p>
            <a:pPr>
              <a:defRPr>
                <a:effectLst/>
              </a:defRPr>
            </a:pPr>
            <a:r>
              <a:t>Titeltext</a:t>
            </a:r>
          </a:p>
        </p:txBody>
      </p:sp>
      <p:sp>
        <p:nvSpPr>
          <p:cNvPr id="105" name="Textebene 1…"/>
          <p:cNvSpPr>
            <a:spLocks noGrp="1"/>
          </p:cNvSpPr>
          <p:nvPr>
            <p:ph type="body" idx="1"/>
          </p:nvPr>
        </p:nvSpPr>
        <p:spPr>
          <a:xfrm>
            <a:off x="457200" y="274638"/>
            <a:ext cx="6019800" cy="5851527"/>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106"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extebene 1…"/>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3" name="Titeltext"/>
          <p:cNvSpPr>
            <a:spLocks noGrp="1"/>
          </p:cNvSpPr>
          <p:nvPr>
            <p:ph type="title"/>
          </p:nvPr>
        </p:nvSpPr>
        <p:spPr>
          <a:prstGeom prst="rect">
            <a:avLst/>
          </a:prstGeom>
        </p:spPr>
        <p:txBody>
          <a:bodyPr/>
          <a:lstStyle/>
          <a:p>
            <a:r>
              <a:t>Titeltext</a:t>
            </a:r>
          </a:p>
        </p:txBody>
      </p:sp>
      <p:sp>
        <p:nvSpPr>
          <p:cNvPr id="24"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31" name="Picture 16" descr="Picture 16"/>
          <p:cNvPicPr>
            <a:picLocks noChangeAspect="1"/>
          </p:cNvPicPr>
          <p:nvPr/>
        </p:nvPicPr>
        <p:blipFill>
          <a:blip r:embed="rId2">
            <a:extLst/>
          </a:blip>
          <a:stretch>
            <a:fillRect/>
          </a:stretch>
        </p:blipFill>
        <p:spPr>
          <a:xfrm>
            <a:off x="376" y="4571398"/>
            <a:ext cx="9143248" cy="2322387"/>
          </a:xfrm>
          <a:prstGeom prst="rect">
            <a:avLst/>
          </a:prstGeom>
          <a:ln w="12700">
            <a:miter lim="400000"/>
          </a:ln>
        </p:spPr>
      </p:pic>
      <p:pic>
        <p:nvPicPr>
          <p:cNvPr id="32" name="Picture 17" descr="Picture 17"/>
          <p:cNvPicPr>
            <a:picLocks noChangeAspect="1"/>
          </p:cNvPicPr>
          <p:nvPr/>
        </p:nvPicPr>
        <p:blipFill>
          <a:blip r:embed="rId3">
            <a:extLst/>
          </a:blip>
          <a:stretch>
            <a:fillRect/>
          </a:stretch>
        </p:blipFill>
        <p:spPr>
          <a:xfrm>
            <a:off x="7346381" y="5467253"/>
            <a:ext cx="1778194" cy="1778194"/>
          </a:xfrm>
          <a:prstGeom prst="rect">
            <a:avLst/>
          </a:prstGeom>
          <a:ln w="12700">
            <a:miter lim="400000"/>
          </a:ln>
        </p:spPr>
      </p:pic>
      <p:sp>
        <p:nvSpPr>
          <p:cNvPr id="33" name="Titeltext"/>
          <p:cNvSpPr>
            <a:spLocks noGrp="1"/>
          </p:cNvSpPr>
          <p:nvPr>
            <p:ph type="title"/>
          </p:nvPr>
        </p:nvSpPr>
        <p:spPr>
          <a:xfrm>
            <a:off x="722312" y="3276600"/>
            <a:ext cx="7772401" cy="1362075"/>
          </a:xfrm>
          <a:prstGeom prst="rect">
            <a:avLst/>
          </a:prstGeom>
        </p:spPr>
        <p:txBody>
          <a:bodyPr anchor="t"/>
          <a:lstStyle>
            <a:lvl1pPr algn="l"/>
          </a:lstStyle>
          <a:p>
            <a:r>
              <a:t>Titeltext</a:t>
            </a:r>
          </a:p>
        </p:txBody>
      </p:sp>
      <p:sp>
        <p:nvSpPr>
          <p:cNvPr id="34"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1" name="Titeltext"/>
          <p:cNvSpPr>
            <a:spLocks noGrp="1"/>
          </p:cNvSpPr>
          <p:nvPr>
            <p:ph type="title"/>
          </p:nvPr>
        </p:nvSpPr>
        <p:spPr>
          <a:xfrm>
            <a:off x="457200" y="274638"/>
            <a:ext cx="8229600" cy="1143001"/>
          </a:xfrm>
          <a:prstGeom prst="rect">
            <a:avLst/>
          </a:prstGeom>
        </p:spPr>
        <p:txBody>
          <a:bodyPr/>
          <a:lstStyle>
            <a:lvl1pPr>
              <a:defRPr sz="4400" b="0">
                <a:solidFill>
                  <a:srgbClr val="000000"/>
                </a:solidFill>
                <a:latin typeface="+mj-lt"/>
                <a:ea typeface="+mj-ea"/>
                <a:cs typeface="+mj-cs"/>
                <a:sym typeface="Calibri"/>
              </a:defRPr>
            </a:lvl1pPr>
          </a:lstStyle>
          <a:p>
            <a:pPr>
              <a:defRPr>
                <a:effectLst/>
              </a:defRPr>
            </a:pPr>
            <a:r>
              <a:t>Titeltext</a:t>
            </a:r>
          </a:p>
        </p:txBody>
      </p:sp>
      <p:sp>
        <p:nvSpPr>
          <p:cNvPr id="42" name="Textebene 1…"/>
          <p:cNvSpPr>
            <a:spLocks noGrp="1"/>
          </p:cNvSpPr>
          <p:nvPr>
            <p:ph type="body" sz="half" idx="1"/>
          </p:nvPr>
        </p:nvSpPr>
        <p:spPr>
          <a:xfrm>
            <a:off x="457200" y="1600200"/>
            <a:ext cx="4038600" cy="4525963"/>
          </a:xfrm>
          <a:prstGeom prst="rect">
            <a:avLst/>
          </a:prstGeom>
        </p:spPr>
        <p:txBody>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8" indent="-320038">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43"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0" name="Titeltext"/>
          <p:cNvSpPr>
            <a:spLocks noGrp="1"/>
          </p:cNvSpPr>
          <p:nvPr>
            <p:ph type="title"/>
          </p:nvPr>
        </p:nvSpPr>
        <p:spPr>
          <a:xfrm>
            <a:off x="457200" y="274638"/>
            <a:ext cx="8229600" cy="1143001"/>
          </a:xfrm>
          <a:prstGeom prst="rect">
            <a:avLst/>
          </a:prstGeom>
        </p:spPr>
        <p:txBody>
          <a:bodyPr/>
          <a:lstStyle>
            <a:lvl1pPr>
              <a:defRPr sz="4400" b="0">
                <a:solidFill>
                  <a:srgbClr val="000000"/>
                </a:solidFill>
                <a:latin typeface="+mj-lt"/>
                <a:ea typeface="+mj-ea"/>
                <a:cs typeface="+mj-cs"/>
                <a:sym typeface="Calibri"/>
              </a:defRPr>
            </a:lvl1pPr>
          </a:lstStyle>
          <a:p>
            <a:pPr>
              <a:defRPr>
                <a:effectLst/>
              </a:defRPr>
            </a:pPr>
            <a:r>
              <a:t>Titeltext</a:t>
            </a:r>
          </a:p>
        </p:txBody>
      </p:sp>
      <p:sp>
        <p:nvSpPr>
          <p:cNvPr id="51" name="Textebene 1…"/>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solidFill>
                  <a:srgbClr val="000000"/>
                </a:solidFill>
              </a:defRPr>
            </a:lvl1pPr>
            <a:lvl2pPr marL="0" indent="0">
              <a:spcBef>
                <a:spcPts val="500"/>
              </a:spcBef>
              <a:buSzTx/>
              <a:buFontTx/>
              <a:buNone/>
              <a:defRPr sz="2400" b="1">
                <a:solidFill>
                  <a:srgbClr val="000000"/>
                </a:solidFill>
              </a:defRPr>
            </a:lvl2pPr>
            <a:lvl3pPr marL="0" indent="0">
              <a:spcBef>
                <a:spcPts val="500"/>
              </a:spcBef>
              <a:buSzTx/>
              <a:buFontTx/>
              <a:buNone/>
              <a:defRPr sz="2400" b="1">
                <a:solidFill>
                  <a:srgbClr val="000000"/>
                </a:solidFill>
              </a:defRPr>
            </a:lvl3pPr>
            <a:lvl4pPr marL="0" indent="0">
              <a:spcBef>
                <a:spcPts val="500"/>
              </a:spcBef>
              <a:buSzTx/>
              <a:buFontTx/>
              <a:buNone/>
              <a:defRPr sz="2400" b="1">
                <a:solidFill>
                  <a:srgbClr val="000000"/>
                </a:solidFill>
              </a:defRPr>
            </a:lvl4pPr>
            <a:lvl5pPr marL="0" indent="0">
              <a:spcBef>
                <a:spcPts val="500"/>
              </a:spcBef>
              <a:buSzTx/>
              <a:buFontTx/>
              <a:buNone/>
              <a:defRPr sz="2400" b="1">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52" name="Text Placeholder 4"/>
          <p:cNvSpPr>
            <a:spLocks noGrp="1"/>
          </p:cNvSpPr>
          <p:nvPr>
            <p:ph type="body" sz="quarter" idx="13"/>
          </p:nvPr>
        </p:nvSpPr>
        <p:spPr>
          <a:xfrm>
            <a:off x="4645025" y="1535111"/>
            <a:ext cx="4041775" cy="639766"/>
          </a:xfrm>
          <a:prstGeom prst="rect">
            <a:avLst/>
          </a:prstGeom>
        </p:spPr>
        <p:txBody>
          <a:bodyPr anchor="b"/>
          <a:lstStyle/>
          <a:p>
            <a:endParaRPr/>
          </a:p>
        </p:txBody>
      </p:sp>
      <p:sp>
        <p:nvSpPr>
          <p:cNvPr id="53"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0" name="Titeltext"/>
          <p:cNvSpPr>
            <a:spLocks noGrp="1"/>
          </p:cNvSpPr>
          <p:nvPr>
            <p:ph type="title"/>
          </p:nvPr>
        </p:nvSpPr>
        <p:spPr>
          <a:xfrm>
            <a:off x="457200" y="274638"/>
            <a:ext cx="8229600" cy="1143001"/>
          </a:xfrm>
          <a:prstGeom prst="rect">
            <a:avLst/>
          </a:prstGeom>
        </p:spPr>
        <p:txBody>
          <a:bodyPr/>
          <a:lstStyle>
            <a:lvl1pPr>
              <a:defRPr sz="4400" b="0">
                <a:solidFill>
                  <a:srgbClr val="000000"/>
                </a:solidFill>
                <a:latin typeface="+mj-lt"/>
                <a:ea typeface="+mj-ea"/>
                <a:cs typeface="+mj-cs"/>
                <a:sym typeface="Calibri"/>
              </a:defRPr>
            </a:lvl1pPr>
          </a:lstStyle>
          <a:p>
            <a:pPr>
              <a:defRPr>
                <a:effectLst/>
              </a:defRPr>
            </a:pPr>
            <a:r>
              <a:t>Titeltext</a:t>
            </a:r>
          </a:p>
        </p:txBody>
      </p:sp>
      <p:sp>
        <p:nvSpPr>
          <p:cNvPr id="61"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8"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5" name="Titeltext"/>
          <p:cNvSpPr>
            <a:spLocks noGrp="1"/>
          </p:cNvSpPr>
          <p:nvPr>
            <p:ph type="title"/>
          </p:nvPr>
        </p:nvSpPr>
        <p:spPr>
          <a:xfrm>
            <a:off x="457200" y="273050"/>
            <a:ext cx="3008316" cy="1162050"/>
          </a:xfrm>
          <a:prstGeom prst="rect">
            <a:avLst/>
          </a:prstGeom>
        </p:spPr>
        <p:txBody>
          <a:bodyPr anchor="b"/>
          <a:lstStyle>
            <a:lvl1pPr algn="l">
              <a:defRPr sz="2000">
                <a:solidFill>
                  <a:srgbClr val="000000"/>
                </a:solidFill>
                <a:latin typeface="+mj-lt"/>
                <a:ea typeface="+mj-ea"/>
                <a:cs typeface="+mj-cs"/>
                <a:sym typeface="Calibri"/>
              </a:defRPr>
            </a:lvl1pPr>
          </a:lstStyle>
          <a:p>
            <a:pPr>
              <a:defRPr>
                <a:effectLst/>
              </a:defRPr>
            </a:pPr>
            <a:r>
              <a:t>Titeltext</a:t>
            </a:r>
          </a:p>
        </p:txBody>
      </p:sp>
      <p:sp>
        <p:nvSpPr>
          <p:cNvPr id="76" name="Textebene 1…"/>
          <p:cNvSpPr>
            <a:spLocks noGrp="1"/>
          </p:cNvSpPr>
          <p:nvPr>
            <p:ph type="body" idx="1"/>
          </p:nvPr>
        </p:nvSpPr>
        <p:spPr>
          <a:xfrm>
            <a:off x="3575050" y="273050"/>
            <a:ext cx="5111750" cy="585311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77" name="Text Placeholder 3"/>
          <p:cNvSpPr>
            <a:spLocks noGrp="1"/>
          </p:cNvSpPr>
          <p:nvPr>
            <p:ph type="body" sz="half" idx="13"/>
          </p:nvPr>
        </p:nvSpPr>
        <p:spPr>
          <a:xfrm>
            <a:off x="457198" y="1435100"/>
            <a:ext cx="3008317" cy="4691063"/>
          </a:xfrm>
          <a:prstGeom prst="rect">
            <a:avLst/>
          </a:prstGeom>
        </p:spPr>
        <p:txBody>
          <a:bodyPr/>
          <a:lstStyle/>
          <a:p>
            <a:endParaRPr/>
          </a:p>
        </p:txBody>
      </p:sp>
      <p:sp>
        <p:nvSpPr>
          <p:cNvPr id="78"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5" name="Titeltext"/>
          <p:cNvSpPr>
            <a:spLocks noGrp="1"/>
          </p:cNvSpPr>
          <p:nvPr>
            <p:ph type="title"/>
          </p:nvPr>
        </p:nvSpPr>
        <p:spPr>
          <a:xfrm>
            <a:off x="1792288" y="4800600"/>
            <a:ext cx="5486403" cy="566738"/>
          </a:xfrm>
          <a:prstGeom prst="rect">
            <a:avLst/>
          </a:prstGeom>
        </p:spPr>
        <p:txBody>
          <a:bodyPr anchor="b"/>
          <a:lstStyle>
            <a:lvl1pPr algn="l">
              <a:defRPr sz="2000">
                <a:solidFill>
                  <a:srgbClr val="000000"/>
                </a:solidFill>
                <a:latin typeface="+mj-lt"/>
                <a:ea typeface="+mj-ea"/>
                <a:cs typeface="+mj-cs"/>
                <a:sym typeface="Calibri"/>
              </a:defRPr>
            </a:lvl1pPr>
          </a:lstStyle>
          <a:p>
            <a:pPr>
              <a:defRPr>
                <a:effectLst/>
              </a:defRPr>
            </a:pPr>
            <a:r>
              <a:t>Titeltext</a:t>
            </a:r>
          </a:p>
        </p:txBody>
      </p:sp>
      <p:sp>
        <p:nvSpPr>
          <p:cNvPr id="86" name="Picture Placeholder 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7" name="Textebene 1…"/>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solidFill>
                  <a:srgbClr val="000000"/>
                </a:solidFill>
              </a:defRPr>
            </a:lvl1pPr>
            <a:lvl2pPr marL="0" indent="0">
              <a:spcBef>
                <a:spcPts val="300"/>
              </a:spcBef>
              <a:buSzTx/>
              <a:buFontTx/>
              <a:buNone/>
              <a:defRPr sz="1400">
                <a:solidFill>
                  <a:srgbClr val="000000"/>
                </a:solidFill>
              </a:defRPr>
            </a:lvl2pPr>
            <a:lvl3pPr marL="0" indent="0">
              <a:spcBef>
                <a:spcPts val="300"/>
              </a:spcBef>
              <a:buSzTx/>
              <a:buFontTx/>
              <a:buNone/>
              <a:defRPr sz="1400">
                <a:solidFill>
                  <a:srgbClr val="000000"/>
                </a:solidFill>
              </a:defRPr>
            </a:lvl3pPr>
            <a:lvl4pPr marL="0" indent="0">
              <a:spcBef>
                <a:spcPts val="300"/>
              </a:spcBef>
              <a:buSzTx/>
              <a:buFontTx/>
              <a:buNone/>
              <a:defRPr sz="1400">
                <a:solidFill>
                  <a:srgbClr val="000000"/>
                </a:solidFill>
              </a:defRPr>
            </a:lvl4pPr>
            <a:lvl5pPr marL="0" indent="0">
              <a:spcBef>
                <a:spcPts val="300"/>
              </a:spcBef>
              <a:buSzTx/>
              <a:buFontTx/>
              <a:buNone/>
              <a:defRPr sz="1400">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88" name="Foliennummer"/>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13">
            <a:extLst/>
          </a:blip>
          <a:stretch>
            <a:fillRect/>
          </a:stretch>
        </p:blipFill>
        <p:spPr>
          <a:xfrm>
            <a:off x="0" y="0"/>
            <a:ext cx="9144000" cy="6858000"/>
          </a:xfrm>
          <a:prstGeom prst="rect">
            <a:avLst/>
          </a:prstGeom>
          <a:ln w="12700">
            <a:miter lim="400000"/>
          </a:ln>
        </p:spPr>
      </p:pic>
      <p:sp>
        <p:nvSpPr>
          <p:cNvPr id="3" name="Textebene 1…"/>
          <p:cNvSpPr>
            <a:spLocks noGrp="1"/>
          </p:cNvSpPr>
          <p:nvPr>
            <p:ph type="body" idx="1"/>
          </p:nvPr>
        </p:nvSpPr>
        <p:spPr>
          <a:xfrm>
            <a:off x="457200" y="1905000"/>
            <a:ext cx="8229600" cy="426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sp>
        <p:nvSpPr>
          <p:cNvPr id="4" name="Titeltext"/>
          <p:cNvSpPr>
            <a:spLocks noGrp="1"/>
          </p:cNvSpPr>
          <p:nvPr>
            <p:ph type="title"/>
          </p:nvPr>
        </p:nvSpPr>
        <p:spPr>
          <a:xfrm>
            <a:off x="838200" y="228600"/>
            <a:ext cx="7467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Titeltext</a:t>
            </a:r>
          </a:p>
        </p:txBody>
      </p:sp>
      <p:sp>
        <p:nvSpPr>
          <p:cNvPr id="5" name="Foliennummer"/>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1pPr>
      <a:lvl2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2pPr>
      <a:lvl3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3pPr>
      <a:lvl4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4pPr>
      <a:lvl5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5pPr>
      <a:lvl6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6pPr>
      <a:lvl7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7pPr>
      <a:lvl8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8pPr>
      <a:lvl9pPr marL="0" marR="0" indent="0" algn="ctr" defTabSz="914400" rtl="0" latinLnBrk="0">
        <a:lnSpc>
          <a:spcPct val="100000"/>
        </a:lnSpc>
        <a:spcBef>
          <a:spcPts val="0"/>
        </a:spcBef>
        <a:spcAft>
          <a:spcPts val="0"/>
        </a:spcAft>
        <a:buClrTx/>
        <a:buSzTx/>
        <a:buFontTx/>
        <a:buNone/>
        <a:tabLst/>
        <a:defRPr sz="3800" b="1" i="0" u="none" strike="noStrike" cap="none" spc="0" baseline="0">
          <a:ln>
            <a:noFill/>
          </a:ln>
          <a:solidFill>
            <a:srgbClr val="0070C0"/>
          </a:solidFill>
          <a:effectLst>
            <a:outerShdw blurRad="38100" dist="38100" dir="2700000" rotWithShape="0">
              <a:srgbClr val="000000">
                <a:alpha val="43137"/>
              </a:srgbClr>
            </a:outerShdw>
          </a:effectLst>
          <a:uFillTx/>
          <a:latin typeface="Leelawadee"/>
          <a:ea typeface="Leelawadee"/>
          <a:cs typeface="Leelawadee"/>
          <a:sym typeface="Leelawadee"/>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70C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hyperlink" Target="https://www.youtube.com/watch?v=BzGiF51Zfy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ubtitle 1"/>
          <p:cNvSpPr>
            <a:spLocks noGrp="1"/>
          </p:cNvSpPr>
          <p:nvPr>
            <p:ph type="subTitle" sz="quarter" idx="1"/>
          </p:nvPr>
        </p:nvSpPr>
        <p:spPr>
          <a:prstGeom prst="rect">
            <a:avLst/>
          </a:prstGeom>
        </p:spPr>
        <p:txBody>
          <a:bodyPr/>
          <a:lstStyle/>
          <a:p>
            <a:endParaRPr/>
          </a:p>
        </p:txBody>
      </p:sp>
      <p:sp>
        <p:nvSpPr>
          <p:cNvPr id="116" name="Slide Number Placeholder 2"/>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a:t>
            </a:fld>
            <a:endParaRPr/>
          </a:p>
        </p:txBody>
      </p:sp>
      <p:sp>
        <p:nvSpPr>
          <p:cNvPr id="117" name="Title 3"/>
          <p:cNvSpPr>
            <a:spLocks noGrp="1"/>
          </p:cNvSpPr>
          <p:nvPr>
            <p:ph type="ctrTitle"/>
          </p:nvPr>
        </p:nvSpPr>
        <p:spPr>
          <a:prstGeom prst="rect">
            <a:avLst/>
          </a:prstGeom>
        </p:spPr>
        <p:txBody>
          <a:bodyPr/>
          <a:lstStyle/>
          <a:p>
            <a:endParaRPr/>
          </a:p>
        </p:txBody>
      </p:sp>
      <p:pic>
        <p:nvPicPr>
          <p:cNvPr id="118" name="Picture 4" descr="Picture 4"/>
          <p:cNvPicPr>
            <a:picLocks noChangeAspect="1"/>
          </p:cNvPicPr>
          <p:nvPr/>
        </p:nvPicPr>
        <p:blipFill>
          <a:blip r:embed="rId2">
            <a:extLst/>
          </a:blip>
          <a:stretch>
            <a:fillRect/>
          </a:stretch>
        </p:blipFill>
        <p:spPr>
          <a:xfrm>
            <a:off x="0" y="-20782"/>
            <a:ext cx="9144000" cy="6858001"/>
          </a:xfrm>
          <a:prstGeom prst="rect">
            <a:avLst/>
          </a:prstGeom>
          <a:ln w="12700">
            <a:miter lim="400000"/>
          </a:ln>
        </p:spPr>
      </p:pic>
      <p:pic>
        <p:nvPicPr>
          <p:cNvPr id="119" name="Picture 5" descr="Picture 5"/>
          <p:cNvPicPr>
            <a:picLocks noChangeAspect="1"/>
          </p:cNvPicPr>
          <p:nvPr/>
        </p:nvPicPr>
        <p:blipFill>
          <a:blip r:embed="rId3">
            <a:extLst/>
          </a:blip>
          <a:stretch>
            <a:fillRect/>
          </a:stretch>
        </p:blipFill>
        <p:spPr>
          <a:xfrm>
            <a:off x="-20782" y="3005645"/>
            <a:ext cx="9143246" cy="3852356"/>
          </a:xfrm>
          <a:prstGeom prst="rect">
            <a:avLst/>
          </a:prstGeom>
          <a:ln w="12700">
            <a:miter lim="400000"/>
          </a:ln>
        </p:spPr>
      </p:pic>
      <p:pic>
        <p:nvPicPr>
          <p:cNvPr id="120" name="always | themenportal 2zeilen.png" descr="always | themenportal 2zeilen.png"/>
          <p:cNvPicPr>
            <a:picLocks noChangeAspect="1"/>
          </p:cNvPicPr>
          <p:nvPr/>
        </p:nvPicPr>
        <p:blipFill>
          <a:blip r:embed="rId4">
            <a:extLst/>
          </a:blip>
          <a:stretch>
            <a:fillRect/>
          </a:stretch>
        </p:blipFill>
        <p:spPr>
          <a:xfrm>
            <a:off x="306137" y="5380118"/>
            <a:ext cx="2627418" cy="65389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grpSp>
        <p:nvGrpSpPr>
          <p:cNvPr id="337" name="Gruppieren 6"/>
          <p:cNvGrpSpPr/>
          <p:nvPr/>
        </p:nvGrpSpPr>
        <p:grpSpPr>
          <a:xfrm>
            <a:off x="1295395" y="1752596"/>
            <a:ext cx="4194749" cy="3202904"/>
            <a:chOff x="-3" y="-1"/>
            <a:chExt cx="4194747" cy="3202903"/>
          </a:xfrm>
        </p:grpSpPr>
        <p:grpSp>
          <p:nvGrpSpPr>
            <p:cNvPr id="335" name="Gruppieren 5"/>
            <p:cNvGrpSpPr/>
            <p:nvPr/>
          </p:nvGrpSpPr>
          <p:grpSpPr>
            <a:xfrm>
              <a:off x="-4" y="-2"/>
              <a:ext cx="4194749" cy="3202905"/>
              <a:chOff x="-2" y="0"/>
              <a:chExt cx="4194747" cy="3202903"/>
            </a:xfrm>
          </p:grpSpPr>
          <p:grpSp>
            <p:nvGrpSpPr>
              <p:cNvPr id="333" name="Picture 17"/>
              <p:cNvGrpSpPr/>
              <p:nvPr/>
            </p:nvGrpSpPr>
            <p:grpSpPr>
              <a:xfrm>
                <a:off x="-3" y="0"/>
                <a:ext cx="4194749" cy="3202904"/>
                <a:chOff x="-1" y="0"/>
                <a:chExt cx="4194747" cy="3202903"/>
              </a:xfrm>
            </p:grpSpPr>
            <p:sp>
              <p:nvSpPr>
                <p:cNvPr id="331" name="Rechteck"/>
                <p:cNvSpPr/>
                <p:nvPr/>
              </p:nvSpPr>
              <p:spPr>
                <a:xfrm>
                  <a:off x="-1" y="0"/>
                  <a:ext cx="4194747" cy="3202902"/>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332" name="image36.jpeg" descr="image36.jpeg"/>
                <p:cNvPicPr>
                  <a:picLocks noChangeAspect="1"/>
                </p:cNvPicPr>
                <p:nvPr/>
              </p:nvPicPr>
              <p:blipFill>
                <a:blip r:embed="rId3">
                  <a:extLst/>
                </a:blip>
                <a:stretch>
                  <a:fillRect/>
                </a:stretch>
              </p:blipFill>
              <p:spPr>
                <a:xfrm>
                  <a:off x="-2" y="0"/>
                  <a:ext cx="4194749" cy="3202904"/>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334" name="Rectangle 19"/>
              <p:cNvSpPr/>
              <p:nvPr/>
            </p:nvSpPr>
            <p:spPr>
              <a:xfrm>
                <a:off x="314175" y="9802"/>
                <a:ext cx="3779001"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32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1 Vor dem Eisprung</a:t>
                </a:r>
              </a:p>
            </p:txBody>
          </p:sp>
        </p:grpSp>
        <p:pic>
          <p:nvPicPr>
            <p:cNvPr id="336" name="Grafik 4" descr="Grafik 4"/>
            <p:cNvPicPr>
              <a:picLocks noChangeAspect="1"/>
            </p:cNvPicPr>
            <p:nvPr/>
          </p:nvPicPr>
          <p:blipFill>
            <a:blip r:embed="rId4">
              <a:extLst/>
            </a:blip>
            <a:srcRect l="5222" t="17527" r="12269" b="36284"/>
            <a:stretch>
              <a:fillRect/>
            </a:stretch>
          </p:blipFill>
          <p:spPr>
            <a:xfrm>
              <a:off x="76199" y="2367283"/>
              <a:ext cx="4025496" cy="756924"/>
            </a:xfrm>
            <a:prstGeom prst="rect">
              <a:avLst/>
            </a:prstGeom>
            <a:ln w="12700" cap="flat">
              <a:noFill/>
              <a:miter lim="400000"/>
            </a:ln>
            <a:effectLst/>
          </p:spPr>
        </p:pic>
      </p:grpSp>
      <p:sp>
        <p:nvSpPr>
          <p:cNvPr id="338" name="Oval 1"/>
          <p:cNvSpPr/>
          <p:nvPr/>
        </p:nvSpPr>
        <p:spPr>
          <a:xfrm>
            <a:off x="6541857" y="2209798"/>
            <a:ext cx="2412867" cy="2438406"/>
          </a:xfrm>
          <a:prstGeom prst="ellipse">
            <a:avLst/>
          </a:prstGeom>
          <a:solidFill>
            <a:srgbClr val="FFFF00"/>
          </a:solidFill>
          <a:ln w="12700">
            <a:solidFill>
              <a:srgbClr val="FF0000"/>
            </a:solidFill>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39" name="Slide Number Placeholder 2"/>
          <p:cNvSpPr/>
          <p:nvPr/>
        </p:nvSpPr>
        <p:spPr>
          <a:xfrm>
            <a:off x="152400" y="6372542"/>
            <a:ext cx="4572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10</a:t>
            </a:r>
          </a:p>
        </p:txBody>
      </p:sp>
      <p:sp>
        <p:nvSpPr>
          <p:cNvPr id="340" name="Title 3"/>
          <p:cNvSpPr>
            <a:spLocks noGrp="1"/>
          </p:cNvSpPr>
          <p:nvPr>
            <p:ph type="title"/>
          </p:nvPr>
        </p:nvSpPr>
        <p:spPr>
          <a:xfrm>
            <a:off x="838200" y="304800"/>
            <a:ext cx="7467600" cy="833248"/>
          </a:xfrm>
          <a:prstGeom prst="rect">
            <a:avLst/>
          </a:prstGeom>
        </p:spPr>
        <p:txBody>
          <a:bodyPr/>
          <a:lstStyle/>
          <a:p>
            <a:r>
              <a:t>Der Menstruationszyklus</a:t>
            </a:r>
          </a:p>
        </p:txBody>
      </p:sp>
      <p:sp>
        <p:nvSpPr>
          <p:cNvPr id="341" name="TextBox 11"/>
          <p:cNvSpPr/>
          <p:nvPr/>
        </p:nvSpPr>
        <p:spPr>
          <a:xfrm>
            <a:off x="7266198" y="3545613"/>
            <a:ext cx="844261" cy="281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Eierstock</a:t>
            </a:r>
          </a:p>
        </p:txBody>
      </p:sp>
      <p:sp>
        <p:nvSpPr>
          <p:cNvPr id="342" name="TextBox 12"/>
          <p:cNvSpPr/>
          <p:nvPr/>
        </p:nvSpPr>
        <p:spPr>
          <a:xfrm>
            <a:off x="7266198" y="3897329"/>
            <a:ext cx="1688522" cy="281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Gebärmutter</a:t>
            </a:r>
          </a:p>
        </p:txBody>
      </p:sp>
      <p:sp>
        <p:nvSpPr>
          <p:cNvPr id="343" name="TextBox 13"/>
          <p:cNvSpPr/>
          <p:nvPr/>
        </p:nvSpPr>
        <p:spPr>
          <a:xfrm>
            <a:off x="7266198" y="4302954"/>
            <a:ext cx="844261" cy="3094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Uterus</a:t>
            </a:r>
          </a:p>
        </p:txBody>
      </p:sp>
      <p:sp>
        <p:nvSpPr>
          <p:cNvPr id="344" name="TextBox 16"/>
          <p:cNvSpPr/>
          <p:nvPr/>
        </p:nvSpPr>
        <p:spPr>
          <a:xfrm>
            <a:off x="7266198" y="2397954"/>
            <a:ext cx="750456" cy="3094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Eizellen</a:t>
            </a:r>
          </a:p>
        </p:txBody>
      </p:sp>
      <p:pic>
        <p:nvPicPr>
          <p:cNvPr id="345" name="Picture 2" descr="Picture 2"/>
          <p:cNvPicPr>
            <a:picLocks noChangeAspect="1"/>
          </p:cNvPicPr>
          <p:nvPr/>
        </p:nvPicPr>
        <p:blipFill>
          <a:blip r:embed="rId5">
            <a:extLst/>
          </a:blip>
          <a:stretch>
            <a:fillRect/>
          </a:stretch>
        </p:blipFill>
        <p:spPr>
          <a:xfrm>
            <a:off x="4572000" y="2590800"/>
            <a:ext cx="3886200" cy="2461848"/>
          </a:xfrm>
          <a:prstGeom prst="rect">
            <a:avLst/>
          </a:prstGeom>
          <a:ln w="12700">
            <a:miter lim="400000"/>
          </a:ln>
        </p:spPr>
      </p:pic>
      <p:sp>
        <p:nvSpPr>
          <p:cNvPr id="346" name="Straight Arrow Connector 22"/>
          <p:cNvSpPr/>
          <p:nvPr/>
        </p:nvSpPr>
        <p:spPr>
          <a:xfrm>
            <a:off x="7772399" y="2666999"/>
            <a:ext cx="228603" cy="457203"/>
          </a:xfrm>
          <a:prstGeom prst="line">
            <a:avLst/>
          </a:prstGeom>
          <a:ln w="19050">
            <a:solidFill>
              <a:srgbClr val="BE4B48"/>
            </a:solidFill>
            <a:tailEnd type="triangle"/>
          </a:ln>
        </p:spPr>
        <p:txBody>
          <a:bodyPr lIns="45718" tIns="45718" rIns="45718" bIns="45718"/>
          <a:lstStyle/>
          <a:p>
            <a:endParaRPr/>
          </a:p>
        </p:txBody>
      </p:sp>
      <p:sp>
        <p:nvSpPr>
          <p:cNvPr id="347" name="Straight Arrow Connector 22"/>
          <p:cNvSpPr/>
          <p:nvPr/>
        </p:nvSpPr>
        <p:spPr>
          <a:xfrm flipV="1">
            <a:off x="7543799" y="3469417"/>
            <a:ext cx="267921" cy="111984"/>
          </a:xfrm>
          <a:prstGeom prst="line">
            <a:avLst/>
          </a:prstGeom>
          <a:ln w="19050">
            <a:solidFill>
              <a:srgbClr val="BE4B48"/>
            </a:solidFill>
            <a:tailEnd type="triangle"/>
          </a:ln>
        </p:spPr>
        <p:txBody>
          <a:bodyPr lIns="45718" tIns="45718" rIns="45718" bIns="45718"/>
          <a:lstStyle/>
          <a:p>
            <a:endParaRPr/>
          </a:p>
        </p:txBody>
      </p:sp>
      <p:sp>
        <p:nvSpPr>
          <p:cNvPr id="348" name="Straight Arrow Connector 22"/>
          <p:cNvSpPr/>
          <p:nvPr/>
        </p:nvSpPr>
        <p:spPr>
          <a:xfrm flipH="1" flipV="1">
            <a:off x="6592516" y="3317013"/>
            <a:ext cx="722686" cy="645388"/>
          </a:xfrm>
          <a:prstGeom prst="line">
            <a:avLst/>
          </a:prstGeom>
          <a:ln w="19050">
            <a:solidFill>
              <a:srgbClr val="BE4B48"/>
            </a:solidFill>
            <a:tailEnd type="triangle"/>
          </a:ln>
        </p:spPr>
        <p:txBody>
          <a:bodyPr lIns="45718" tIns="45718" rIns="45718" bIns="45718"/>
          <a:lstStyle/>
          <a:p>
            <a:endParaRPr/>
          </a:p>
        </p:txBody>
      </p:sp>
      <p:sp>
        <p:nvSpPr>
          <p:cNvPr id="349" name="Straight Arrow Connector 22"/>
          <p:cNvSpPr/>
          <p:nvPr/>
        </p:nvSpPr>
        <p:spPr>
          <a:xfrm flipH="1" flipV="1">
            <a:off x="6821116" y="4079016"/>
            <a:ext cx="494085" cy="340587"/>
          </a:xfrm>
          <a:prstGeom prst="line">
            <a:avLst/>
          </a:prstGeom>
          <a:ln w="19050">
            <a:solidFill>
              <a:srgbClr val="BE4B48"/>
            </a:solidFill>
            <a:tailEnd type="triangle"/>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344"/>
                                        </p:tgtEl>
                                        <p:attrNameLst>
                                          <p:attrName>style.visibility</p:attrName>
                                        </p:attrNameLst>
                                      </p:cBhvr>
                                      <p:to>
                                        <p:strVal val="visible"/>
                                      </p:to>
                                    </p:set>
                                    <p:animEffect transition="in" filter="box(in)">
                                      <p:cBhvr>
                                        <p:cTn id="7" dur="500"/>
                                        <p:tgtEl>
                                          <p:spTgt spid="344"/>
                                        </p:tgtEl>
                                      </p:cBhvr>
                                    </p:animEffect>
                                  </p:childTnLst>
                                </p:cTn>
                              </p:par>
                            </p:childTnLst>
                          </p:cTn>
                        </p:par>
                        <p:par>
                          <p:cTn id="8" fill="hold">
                            <p:stCondLst>
                              <p:cond delay="500"/>
                            </p:stCondLst>
                            <p:childTnLst>
                              <p:par>
                                <p:cTn id="9" presetID="4" presetClass="entr" presetSubtype="16" fill="hold" grpId="2" nodeType="afterEffect">
                                  <p:stCondLst>
                                    <p:cond delay="0"/>
                                  </p:stCondLst>
                                  <p:iterate>
                                    <p:tmAbs val="0"/>
                                  </p:iterate>
                                  <p:childTnLst>
                                    <p:set>
                                      <p:cBhvr>
                                        <p:cTn id="10" fill="hold"/>
                                        <p:tgtEl>
                                          <p:spTgt spid="341"/>
                                        </p:tgtEl>
                                        <p:attrNameLst>
                                          <p:attrName>style.visibility</p:attrName>
                                        </p:attrNameLst>
                                      </p:cBhvr>
                                      <p:to>
                                        <p:strVal val="visible"/>
                                      </p:to>
                                    </p:set>
                                    <p:animEffect transition="in" filter="box(in)">
                                      <p:cBhvr>
                                        <p:cTn id="11" dur="500"/>
                                        <p:tgtEl>
                                          <p:spTgt spid="341"/>
                                        </p:tgtEl>
                                      </p:cBhvr>
                                    </p:animEffect>
                                  </p:childTnLst>
                                </p:cTn>
                              </p:par>
                            </p:childTnLst>
                          </p:cTn>
                        </p:par>
                        <p:par>
                          <p:cTn id="12" fill="hold">
                            <p:stCondLst>
                              <p:cond delay="1000"/>
                            </p:stCondLst>
                            <p:childTnLst>
                              <p:par>
                                <p:cTn id="13" presetID="4" presetClass="entr" presetSubtype="16" fill="hold" grpId="3" nodeType="afterEffect">
                                  <p:stCondLst>
                                    <p:cond delay="0"/>
                                  </p:stCondLst>
                                  <p:iterate>
                                    <p:tmAbs val="0"/>
                                  </p:iterate>
                                  <p:childTnLst>
                                    <p:set>
                                      <p:cBhvr>
                                        <p:cTn id="14" fill="hold"/>
                                        <p:tgtEl>
                                          <p:spTgt spid="342"/>
                                        </p:tgtEl>
                                        <p:attrNameLst>
                                          <p:attrName>style.visibility</p:attrName>
                                        </p:attrNameLst>
                                      </p:cBhvr>
                                      <p:to>
                                        <p:strVal val="visible"/>
                                      </p:to>
                                    </p:set>
                                    <p:animEffect transition="in" filter="box(in)">
                                      <p:cBhvr>
                                        <p:cTn id="15" dur="500"/>
                                        <p:tgtEl>
                                          <p:spTgt spid="342"/>
                                        </p:tgtEl>
                                      </p:cBhvr>
                                    </p:animEffect>
                                  </p:childTnLst>
                                </p:cTn>
                              </p:par>
                            </p:childTnLst>
                          </p:cTn>
                        </p:par>
                        <p:par>
                          <p:cTn id="16" fill="hold">
                            <p:stCondLst>
                              <p:cond delay="1500"/>
                            </p:stCondLst>
                            <p:childTnLst>
                              <p:par>
                                <p:cTn id="17" presetID="4" presetClass="entr" presetSubtype="16" fill="hold" grpId="4" nodeType="afterEffect">
                                  <p:stCondLst>
                                    <p:cond delay="0"/>
                                  </p:stCondLst>
                                  <p:iterate>
                                    <p:tmAbs val="0"/>
                                  </p:iterate>
                                  <p:childTnLst>
                                    <p:set>
                                      <p:cBhvr>
                                        <p:cTn id="18" fill="hold"/>
                                        <p:tgtEl>
                                          <p:spTgt spid="343"/>
                                        </p:tgtEl>
                                        <p:attrNameLst>
                                          <p:attrName>style.visibility</p:attrName>
                                        </p:attrNameLst>
                                      </p:cBhvr>
                                      <p:to>
                                        <p:strVal val="visible"/>
                                      </p:to>
                                    </p:set>
                                    <p:animEffect transition="in" filter="box(in)">
                                      <p:cBhvr>
                                        <p:cTn id="19" dur="500"/>
                                        <p:tgtEl>
                                          <p:spTgt spid="343"/>
                                        </p:tgtEl>
                                      </p:cBhvr>
                                    </p:animEffect>
                                  </p:childTnLst>
                                </p:cTn>
                              </p:par>
                            </p:childTnLst>
                          </p:cTn>
                        </p:par>
                        <p:par>
                          <p:cTn id="20" fill="hold">
                            <p:stCondLst>
                              <p:cond delay="2000"/>
                            </p:stCondLst>
                            <p:childTnLst>
                              <p:par>
                                <p:cTn id="21" presetID="4" presetClass="entr" presetSubtype="16" fill="hold" grpId="5" nodeType="afterEffect">
                                  <p:stCondLst>
                                    <p:cond delay="0"/>
                                  </p:stCondLst>
                                  <p:iterate>
                                    <p:tmAbs val="0"/>
                                  </p:iterate>
                                  <p:childTnLst>
                                    <p:set>
                                      <p:cBhvr>
                                        <p:cTn id="22" fill="hold"/>
                                        <p:tgtEl>
                                          <p:spTgt spid="346"/>
                                        </p:tgtEl>
                                        <p:attrNameLst>
                                          <p:attrName>style.visibility</p:attrName>
                                        </p:attrNameLst>
                                      </p:cBhvr>
                                      <p:to>
                                        <p:strVal val="visible"/>
                                      </p:to>
                                    </p:set>
                                    <p:animEffect transition="in" filter="box(in)">
                                      <p:cBhvr>
                                        <p:cTn id="23" dur="500"/>
                                        <p:tgtEl>
                                          <p:spTgt spid="346"/>
                                        </p:tgtEl>
                                      </p:cBhvr>
                                    </p:animEffect>
                                  </p:childTnLst>
                                </p:cTn>
                              </p:par>
                            </p:childTnLst>
                          </p:cTn>
                        </p:par>
                        <p:par>
                          <p:cTn id="24" fill="hold">
                            <p:stCondLst>
                              <p:cond delay="2500"/>
                            </p:stCondLst>
                            <p:childTnLst>
                              <p:par>
                                <p:cTn id="25" presetID="4" presetClass="entr" presetSubtype="16" fill="hold" grpId="6" nodeType="afterEffect">
                                  <p:stCondLst>
                                    <p:cond delay="0"/>
                                  </p:stCondLst>
                                  <p:iterate>
                                    <p:tmAbs val="0"/>
                                  </p:iterate>
                                  <p:childTnLst>
                                    <p:set>
                                      <p:cBhvr>
                                        <p:cTn id="26" fill="hold"/>
                                        <p:tgtEl>
                                          <p:spTgt spid="347"/>
                                        </p:tgtEl>
                                        <p:attrNameLst>
                                          <p:attrName>style.visibility</p:attrName>
                                        </p:attrNameLst>
                                      </p:cBhvr>
                                      <p:to>
                                        <p:strVal val="visible"/>
                                      </p:to>
                                    </p:set>
                                    <p:animEffect transition="in" filter="box(in)">
                                      <p:cBhvr>
                                        <p:cTn id="27" dur="500"/>
                                        <p:tgtEl>
                                          <p:spTgt spid="347"/>
                                        </p:tgtEl>
                                      </p:cBhvr>
                                    </p:animEffect>
                                  </p:childTnLst>
                                </p:cTn>
                              </p:par>
                            </p:childTnLst>
                          </p:cTn>
                        </p:par>
                        <p:par>
                          <p:cTn id="28" fill="hold">
                            <p:stCondLst>
                              <p:cond delay="3000"/>
                            </p:stCondLst>
                            <p:childTnLst>
                              <p:par>
                                <p:cTn id="29" presetID="4" presetClass="entr" presetSubtype="16" fill="hold" grpId="7" nodeType="afterEffect">
                                  <p:stCondLst>
                                    <p:cond delay="0"/>
                                  </p:stCondLst>
                                  <p:iterate>
                                    <p:tmAbs val="0"/>
                                  </p:iterate>
                                  <p:childTnLst>
                                    <p:set>
                                      <p:cBhvr>
                                        <p:cTn id="30" fill="hold"/>
                                        <p:tgtEl>
                                          <p:spTgt spid="348"/>
                                        </p:tgtEl>
                                        <p:attrNameLst>
                                          <p:attrName>style.visibility</p:attrName>
                                        </p:attrNameLst>
                                      </p:cBhvr>
                                      <p:to>
                                        <p:strVal val="visible"/>
                                      </p:to>
                                    </p:set>
                                    <p:animEffect transition="in" filter="box(in)">
                                      <p:cBhvr>
                                        <p:cTn id="31" dur="500"/>
                                        <p:tgtEl>
                                          <p:spTgt spid="348"/>
                                        </p:tgtEl>
                                      </p:cBhvr>
                                    </p:animEffect>
                                  </p:childTnLst>
                                </p:cTn>
                              </p:par>
                            </p:childTnLst>
                          </p:cTn>
                        </p:par>
                        <p:par>
                          <p:cTn id="32" fill="hold">
                            <p:stCondLst>
                              <p:cond delay="3500"/>
                            </p:stCondLst>
                            <p:childTnLst>
                              <p:par>
                                <p:cTn id="33" presetID="4" presetClass="entr" presetSubtype="16" fill="hold" grpId="8" nodeType="afterEffect">
                                  <p:stCondLst>
                                    <p:cond delay="0"/>
                                  </p:stCondLst>
                                  <p:iterate>
                                    <p:tmAbs val="0"/>
                                  </p:iterate>
                                  <p:childTnLst>
                                    <p:set>
                                      <p:cBhvr>
                                        <p:cTn id="34" fill="hold"/>
                                        <p:tgtEl>
                                          <p:spTgt spid="349"/>
                                        </p:tgtEl>
                                        <p:attrNameLst>
                                          <p:attrName>style.visibility</p:attrName>
                                        </p:attrNameLst>
                                      </p:cBhvr>
                                      <p:to>
                                        <p:strVal val="visible"/>
                                      </p:to>
                                    </p:set>
                                    <p:animEffect transition="in" filter="box(in)">
                                      <p:cBhvr>
                                        <p:cTn id="35"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2" animBg="1" advAuto="0"/>
      <p:bldP spid="342" grpId="3" animBg="1" advAuto="0"/>
      <p:bldP spid="343" grpId="4" animBg="1" advAuto="0"/>
      <p:bldP spid="344" grpId="1" animBg="1" advAuto="0"/>
      <p:bldP spid="346" grpId="5" animBg="1" advAuto="0"/>
      <p:bldP spid="347" grpId="6" animBg="1" advAuto="0"/>
      <p:bldP spid="348" grpId="7" animBg="1" advAuto="0"/>
      <p:bldP spid="349" grpId="8"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grpSp>
        <p:nvGrpSpPr>
          <p:cNvPr id="360" name="Gruppieren 6"/>
          <p:cNvGrpSpPr/>
          <p:nvPr/>
        </p:nvGrpSpPr>
        <p:grpSpPr>
          <a:xfrm>
            <a:off x="1219199" y="1692722"/>
            <a:ext cx="4384303" cy="3109291"/>
            <a:chOff x="0" y="-3"/>
            <a:chExt cx="4384302" cy="3109290"/>
          </a:xfrm>
        </p:grpSpPr>
        <p:grpSp>
          <p:nvGrpSpPr>
            <p:cNvPr id="358" name="Gruppieren 5"/>
            <p:cNvGrpSpPr/>
            <p:nvPr/>
          </p:nvGrpSpPr>
          <p:grpSpPr>
            <a:xfrm>
              <a:off x="-1" y="-4"/>
              <a:ext cx="4384303" cy="3109292"/>
              <a:chOff x="0" y="-2"/>
              <a:chExt cx="4384302" cy="3109290"/>
            </a:xfrm>
          </p:grpSpPr>
          <p:grpSp>
            <p:nvGrpSpPr>
              <p:cNvPr id="356" name="Picture 11"/>
              <p:cNvGrpSpPr/>
              <p:nvPr/>
            </p:nvGrpSpPr>
            <p:grpSpPr>
              <a:xfrm>
                <a:off x="-1" y="-3"/>
                <a:ext cx="4384303" cy="3109292"/>
                <a:chOff x="0" y="-1"/>
                <a:chExt cx="4384302" cy="3109290"/>
              </a:xfrm>
            </p:grpSpPr>
            <p:sp>
              <p:nvSpPr>
                <p:cNvPr id="354" name="Rechteck"/>
                <p:cNvSpPr/>
                <p:nvPr/>
              </p:nvSpPr>
              <p:spPr>
                <a:xfrm>
                  <a:off x="-1" y="-2"/>
                  <a:ext cx="4384302" cy="3109291"/>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355" name="image38.jpeg" descr="image38.jpeg"/>
                <p:cNvPicPr>
                  <a:picLocks noChangeAspect="1"/>
                </p:cNvPicPr>
                <p:nvPr/>
              </p:nvPicPr>
              <p:blipFill>
                <a:blip r:embed="rId3">
                  <a:extLst/>
                </a:blip>
                <a:stretch>
                  <a:fillRect/>
                </a:stretch>
              </p:blipFill>
              <p:spPr>
                <a:xfrm>
                  <a:off x="-1" y="-1"/>
                  <a:ext cx="4384303" cy="3109291"/>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357" name="Rectangle 13"/>
              <p:cNvSpPr/>
              <p:nvPr/>
            </p:nvSpPr>
            <p:spPr>
              <a:xfrm>
                <a:off x="692296" y="40181"/>
                <a:ext cx="2735170" cy="688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4000" b="1">
                    <a:solidFill>
                      <a:srgbClr val="17375E"/>
                    </a:solidFill>
                    <a:effectLst>
                      <a:outerShdw blurRad="38100" dist="38100" dir="2700000" rotWithShape="0">
                        <a:srgbClr val="000000">
                          <a:alpha val="43137"/>
                        </a:srgbClr>
                      </a:outerShdw>
                    </a:effectLst>
                    <a:latin typeface="+mj-lt"/>
                    <a:ea typeface="+mj-ea"/>
                    <a:cs typeface="+mj-cs"/>
                    <a:sym typeface="Calibri"/>
                  </a:defRPr>
                </a:lvl1pPr>
              </a:lstStyle>
              <a:p>
                <a:r>
                  <a:t>2 Eisprung </a:t>
                </a:r>
              </a:p>
            </p:txBody>
          </p:sp>
        </p:grpSp>
        <p:pic>
          <p:nvPicPr>
            <p:cNvPr id="359" name="Grafik 4" descr="Grafik 4"/>
            <p:cNvPicPr>
              <a:picLocks noChangeAspect="1"/>
            </p:cNvPicPr>
            <p:nvPr/>
          </p:nvPicPr>
          <p:blipFill>
            <a:blip r:embed="rId4">
              <a:extLst/>
            </a:blip>
            <a:stretch>
              <a:fillRect/>
            </a:stretch>
          </p:blipFill>
          <p:spPr>
            <a:xfrm>
              <a:off x="152400" y="2277217"/>
              <a:ext cx="4144609" cy="754460"/>
            </a:xfrm>
            <a:prstGeom prst="rect">
              <a:avLst/>
            </a:prstGeom>
            <a:ln w="12700" cap="flat">
              <a:noFill/>
              <a:miter lim="400000"/>
            </a:ln>
            <a:effectLst/>
          </p:spPr>
        </p:pic>
      </p:grpSp>
      <p:sp>
        <p:nvSpPr>
          <p:cNvPr id="361" name="Oval 15"/>
          <p:cNvSpPr/>
          <p:nvPr/>
        </p:nvSpPr>
        <p:spPr>
          <a:xfrm>
            <a:off x="6553200" y="1371600"/>
            <a:ext cx="2412864" cy="2438400"/>
          </a:xfrm>
          <a:prstGeom prst="ellipse">
            <a:avLst/>
          </a:prstGeom>
          <a:solidFill>
            <a:srgbClr val="FFFF00"/>
          </a:solidFill>
          <a:ln w="12700">
            <a:solidFill>
              <a:srgbClr val="FF0000"/>
            </a:solidFill>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62" name="Slide Number Placeholder 2"/>
          <p:cNvSpPr/>
          <p:nvPr/>
        </p:nvSpPr>
        <p:spPr>
          <a:xfrm>
            <a:off x="152397" y="6372542"/>
            <a:ext cx="410356"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11</a:t>
            </a:r>
          </a:p>
        </p:txBody>
      </p:sp>
      <p:sp>
        <p:nvSpPr>
          <p:cNvPr id="363" name="Title 3"/>
          <p:cNvSpPr>
            <a:spLocks noGrp="1"/>
          </p:cNvSpPr>
          <p:nvPr>
            <p:ph type="title"/>
          </p:nvPr>
        </p:nvSpPr>
        <p:spPr>
          <a:xfrm>
            <a:off x="838200" y="304800"/>
            <a:ext cx="7467600" cy="762000"/>
          </a:xfrm>
          <a:prstGeom prst="rect">
            <a:avLst/>
          </a:prstGeom>
        </p:spPr>
        <p:txBody>
          <a:bodyPr/>
          <a:lstStyle/>
          <a:p>
            <a:r>
              <a:t>Der Menstruationszyklus</a:t>
            </a:r>
          </a:p>
        </p:txBody>
      </p:sp>
      <p:sp>
        <p:nvSpPr>
          <p:cNvPr id="364" name="TextBox 7"/>
          <p:cNvSpPr/>
          <p:nvPr/>
        </p:nvSpPr>
        <p:spPr>
          <a:xfrm>
            <a:off x="7455479" y="1793014"/>
            <a:ext cx="1506772" cy="281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Eileiter</a:t>
            </a:r>
          </a:p>
        </p:txBody>
      </p:sp>
      <p:sp>
        <p:nvSpPr>
          <p:cNvPr id="365" name="Straight Arrow Connector 14"/>
          <p:cNvSpPr/>
          <p:nvPr/>
        </p:nvSpPr>
        <p:spPr>
          <a:xfrm>
            <a:off x="7696199" y="2021613"/>
            <a:ext cx="457203" cy="381004"/>
          </a:xfrm>
          <a:prstGeom prst="line">
            <a:avLst/>
          </a:prstGeom>
          <a:ln w="19050">
            <a:solidFill>
              <a:srgbClr val="BE4B48"/>
            </a:solidFill>
            <a:tailEnd type="triangle"/>
          </a:ln>
        </p:spPr>
        <p:txBody>
          <a:bodyPr lIns="45718" tIns="45718" rIns="45718" bIns="45718"/>
          <a:lstStyle/>
          <a:p>
            <a:endParaRPr/>
          </a:p>
        </p:txBody>
      </p:sp>
      <p:pic>
        <p:nvPicPr>
          <p:cNvPr id="366" name="Picture 2" descr="Picture 2"/>
          <p:cNvPicPr>
            <a:picLocks noChangeAspect="1"/>
          </p:cNvPicPr>
          <p:nvPr/>
        </p:nvPicPr>
        <p:blipFill>
          <a:blip r:embed="rId5">
            <a:extLst/>
          </a:blip>
          <a:stretch>
            <a:fillRect/>
          </a:stretch>
        </p:blipFill>
        <p:spPr>
          <a:xfrm>
            <a:off x="4343400" y="2209800"/>
            <a:ext cx="4348163" cy="27544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365"/>
                                        </p:tgtEl>
                                        <p:attrNameLst>
                                          <p:attrName>style.visibility</p:attrName>
                                        </p:attrNameLst>
                                      </p:cBhvr>
                                      <p:to>
                                        <p:strVal val="visible"/>
                                      </p:to>
                                    </p:set>
                                    <p:animEffect transition="in" filter="box(in)">
                                      <p:cBhvr>
                                        <p:cTn id="7" dur="500"/>
                                        <p:tgtEl>
                                          <p:spTgt spid="365"/>
                                        </p:tgtEl>
                                      </p:cBhvr>
                                    </p:animEffect>
                                  </p:childTnLst>
                                </p:cTn>
                              </p:par>
                            </p:childTnLst>
                          </p:cTn>
                        </p:par>
                        <p:par>
                          <p:cTn id="8" fill="hold">
                            <p:stCondLst>
                              <p:cond delay="500"/>
                            </p:stCondLst>
                            <p:childTnLst>
                              <p:par>
                                <p:cTn id="9" presetID="4" presetClass="entr" presetSubtype="16" fill="hold" grpId="2" nodeType="afterEffect">
                                  <p:stCondLst>
                                    <p:cond delay="0"/>
                                  </p:stCondLst>
                                  <p:iterate>
                                    <p:tmAbs val="0"/>
                                  </p:iterate>
                                  <p:childTnLst>
                                    <p:set>
                                      <p:cBhvr>
                                        <p:cTn id="10" fill="hold"/>
                                        <p:tgtEl>
                                          <p:spTgt spid="364"/>
                                        </p:tgtEl>
                                        <p:attrNameLst>
                                          <p:attrName>style.visibility</p:attrName>
                                        </p:attrNameLst>
                                      </p:cBhvr>
                                      <p:to>
                                        <p:strVal val="visible"/>
                                      </p:to>
                                    </p:set>
                                    <p:animEffect transition="in" filter="box(in)">
                                      <p:cBhvr>
                                        <p:cTn id="11"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2" animBg="1" advAuto="0"/>
      <p:bldP spid="36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grpSp>
        <p:nvGrpSpPr>
          <p:cNvPr id="377" name="Gruppieren 6"/>
          <p:cNvGrpSpPr/>
          <p:nvPr/>
        </p:nvGrpSpPr>
        <p:grpSpPr>
          <a:xfrm>
            <a:off x="1201526" y="1600198"/>
            <a:ext cx="4894726" cy="3175379"/>
            <a:chOff x="-2" y="0"/>
            <a:chExt cx="4894725" cy="3175377"/>
          </a:xfrm>
        </p:grpSpPr>
        <p:grpSp>
          <p:nvGrpSpPr>
            <p:cNvPr id="375" name="Gruppieren 5"/>
            <p:cNvGrpSpPr/>
            <p:nvPr/>
          </p:nvGrpSpPr>
          <p:grpSpPr>
            <a:xfrm>
              <a:off x="-3" y="-1"/>
              <a:ext cx="4894726" cy="3175379"/>
              <a:chOff x="-1" y="0"/>
              <a:chExt cx="4894725" cy="3175377"/>
            </a:xfrm>
          </p:grpSpPr>
          <p:grpSp>
            <p:nvGrpSpPr>
              <p:cNvPr id="373" name="Picture 11"/>
              <p:cNvGrpSpPr/>
              <p:nvPr/>
            </p:nvGrpSpPr>
            <p:grpSpPr>
              <a:xfrm>
                <a:off x="-2" y="15383"/>
                <a:ext cx="4284882" cy="3159995"/>
                <a:chOff x="0" y="0"/>
                <a:chExt cx="4284881" cy="3159994"/>
              </a:xfrm>
            </p:grpSpPr>
            <p:sp>
              <p:nvSpPr>
                <p:cNvPr id="371" name="Rechteck"/>
                <p:cNvSpPr/>
                <p:nvPr/>
              </p:nvSpPr>
              <p:spPr>
                <a:xfrm>
                  <a:off x="-1" y="-1"/>
                  <a:ext cx="4284880" cy="3159994"/>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372" name="image40.jpeg" descr="image40.jpeg"/>
                <p:cNvPicPr>
                  <a:picLocks noChangeAspect="1"/>
                </p:cNvPicPr>
                <p:nvPr/>
              </p:nvPicPr>
              <p:blipFill>
                <a:blip r:embed="rId3">
                  <a:extLst/>
                </a:blip>
                <a:stretch>
                  <a:fillRect/>
                </a:stretch>
              </p:blipFill>
              <p:spPr>
                <a:xfrm>
                  <a:off x="-1" y="0"/>
                  <a:ext cx="4284882" cy="3159994"/>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374" name="Rectangle 13"/>
              <p:cNvSpPr/>
              <p:nvPr/>
            </p:nvSpPr>
            <p:spPr>
              <a:xfrm>
                <a:off x="398669" y="-1"/>
                <a:ext cx="4496055" cy="1285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p>
                <a:pPr>
                  <a:defRPr sz="4000" b="1">
                    <a:solidFill>
                      <a:srgbClr val="17375E"/>
                    </a:solidFill>
                    <a:effectLst>
                      <a:outerShdw blurRad="38100" dist="38100" dir="2700000" rotWithShape="0">
                        <a:srgbClr val="000000">
                          <a:alpha val="43137"/>
                        </a:srgbClr>
                      </a:outerShdw>
                    </a:effectLst>
                    <a:latin typeface="+mj-lt"/>
                    <a:ea typeface="+mj-ea"/>
                    <a:cs typeface="+mj-cs"/>
                    <a:sym typeface="Calibri"/>
                  </a:defRPr>
                </a:pPr>
                <a:r>
                  <a:t>3 Prämenstruelle  </a:t>
                </a:r>
                <a:br/>
                <a:r>
                  <a:t>    Phase</a:t>
                </a:r>
              </a:p>
            </p:txBody>
          </p:sp>
        </p:grpSp>
        <p:pic>
          <p:nvPicPr>
            <p:cNvPr id="376" name="Grafik 4" descr="Grafik 4"/>
            <p:cNvPicPr>
              <a:picLocks noChangeAspect="1"/>
            </p:cNvPicPr>
            <p:nvPr/>
          </p:nvPicPr>
          <p:blipFill>
            <a:blip r:embed="rId4">
              <a:extLst/>
            </a:blip>
            <a:stretch>
              <a:fillRect/>
            </a:stretch>
          </p:blipFill>
          <p:spPr>
            <a:xfrm>
              <a:off x="112833" y="2318360"/>
              <a:ext cx="4094899" cy="745410"/>
            </a:xfrm>
            <a:prstGeom prst="rect">
              <a:avLst/>
            </a:prstGeom>
            <a:ln w="12700" cap="flat">
              <a:noFill/>
              <a:miter lim="400000"/>
            </a:ln>
            <a:effectLst/>
          </p:spPr>
        </p:pic>
      </p:grpSp>
      <p:sp>
        <p:nvSpPr>
          <p:cNvPr id="378" name="Oval 15"/>
          <p:cNvSpPr/>
          <p:nvPr/>
        </p:nvSpPr>
        <p:spPr>
          <a:xfrm>
            <a:off x="6553200" y="1828800"/>
            <a:ext cx="2412864" cy="2438400"/>
          </a:xfrm>
          <a:prstGeom prst="ellipse">
            <a:avLst/>
          </a:prstGeom>
          <a:solidFill>
            <a:srgbClr val="FFFF00"/>
          </a:solidFill>
          <a:ln w="12700">
            <a:solidFill>
              <a:srgbClr val="FF0000"/>
            </a:solidFill>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79"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12</a:t>
            </a:r>
          </a:p>
        </p:txBody>
      </p:sp>
      <p:sp>
        <p:nvSpPr>
          <p:cNvPr id="380" name="Title 3"/>
          <p:cNvSpPr>
            <a:spLocks noGrp="1"/>
          </p:cNvSpPr>
          <p:nvPr>
            <p:ph type="title"/>
          </p:nvPr>
        </p:nvSpPr>
        <p:spPr>
          <a:xfrm>
            <a:off x="838200" y="304799"/>
            <a:ext cx="7467600" cy="825875"/>
          </a:xfrm>
          <a:prstGeom prst="rect">
            <a:avLst/>
          </a:prstGeom>
        </p:spPr>
        <p:txBody>
          <a:bodyPr/>
          <a:lstStyle/>
          <a:p>
            <a:r>
              <a:t>Der Menstruationszyklus</a:t>
            </a:r>
          </a:p>
        </p:txBody>
      </p:sp>
      <p:sp>
        <p:nvSpPr>
          <p:cNvPr id="381" name="TextBox 10"/>
          <p:cNvSpPr/>
          <p:nvPr/>
        </p:nvSpPr>
        <p:spPr>
          <a:xfrm>
            <a:off x="7303079" y="3704514"/>
            <a:ext cx="1688522" cy="281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Gebärmutter</a:t>
            </a:r>
          </a:p>
        </p:txBody>
      </p:sp>
      <p:sp>
        <p:nvSpPr>
          <p:cNvPr id="382" name="Straight Arrow Connector 14"/>
          <p:cNvSpPr/>
          <p:nvPr/>
        </p:nvSpPr>
        <p:spPr>
          <a:xfrm flipH="1" flipV="1">
            <a:off x="6248398" y="2895599"/>
            <a:ext cx="1054683" cy="937862"/>
          </a:xfrm>
          <a:prstGeom prst="line">
            <a:avLst/>
          </a:prstGeom>
          <a:ln w="19050">
            <a:solidFill>
              <a:srgbClr val="BE4B48"/>
            </a:solidFill>
            <a:tailEnd type="triangle"/>
          </a:ln>
        </p:spPr>
        <p:txBody>
          <a:bodyPr lIns="45718" tIns="45718" rIns="45718" bIns="45718"/>
          <a:lstStyle/>
          <a:p>
            <a:endParaRPr/>
          </a:p>
        </p:txBody>
      </p:sp>
      <p:pic>
        <p:nvPicPr>
          <p:cNvPr id="383" name="Picture 2" descr="Picture 2"/>
          <p:cNvPicPr>
            <a:picLocks noChangeAspect="1"/>
          </p:cNvPicPr>
          <p:nvPr/>
        </p:nvPicPr>
        <p:blipFill>
          <a:blip r:embed="rId5">
            <a:extLst/>
          </a:blip>
          <a:stretch>
            <a:fillRect/>
          </a:stretch>
        </p:blipFill>
        <p:spPr>
          <a:xfrm>
            <a:off x="4495800" y="2057400"/>
            <a:ext cx="2900366" cy="18373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381"/>
                                        </p:tgtEl>
                                        <p:attrNameLst>
                                          <p:attrName>style.visibility</p:attrName>
                                        </p:attrNameLst>
                                      </p:cBhvr>
                                      <p:to>
                                        <p:strVal val="visible"/>
                                      </p:to>
                                    </p:set>
                                    <p:animEffect transition="in" filter="box(in)">
                                      <p:cBhvr>
                                        <p:cTn id="7" dur="500"/>
                                        <p:tgtEl>
                                          <p:spTgt spid="381"/>
                                        </p:tgtEl>
                                      </p:cBhvr>
                                    </p:animEffect>
                                  </p:childTnLst>
                                </p:cTn>
                              </p:par>
                            </p:childTnLst>
                          </p:cTn>
                        </p:par>
                        <p:par>
                          <p:cTn id="8" fill="hold">
                            <p:stCondLst>
                              <p:cond delay="500"/>
                            </p:stCondLst>
                            <p:childTnLst>
                              <p:par>
                                <p:cTn id="9" presetID="4" presetClass="entr" presetSubtype="16" fill="hold" grpId="2" nodeType="afterEffect">
                                  <p:stCondLst>
                                    <p:cond delay="0"/>
                                  </p:stCondLst>
                                  <p:iterate>
                                    <p:tmAbs val="0"/>
                                  </p:iterate>
                                  <p:childTnLst>
                                    <p:set>
                                      <p:cBhvr>
                                        <p:cTn id="10" fill="hold"/>
                                        <p:tgtEl>
                                          <p:spTgt spid="382"/>
                                        </p:tgtEl>
                                        <p:attrNameLst>
                                          <p:attrName>style.visibility</p:attrName>
                                        </p:attrNameLst>
                                      </p:cBhvr>
                                      <p:to>
                                        <p:strVal val="visible"/>
                                      </p:to>
                                    </p:set>
                                    <p:animEffect transition="in" filter="box(in)">
                                      <p:cBhvr>
                                        <p:cTn id="11"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1" animBg="1" advAuto="0"/>
      <p:bldP spid="382"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388" name="Oval 19"/>
          <p:cNvSpPr/>
          <p:nvPr/>
        </p:nvSpPr>
        <p:spPr>
          <a:xfrm>
            <a:off x="5637240" y="3112464"/>
            <a:ext cx="2412864" cy="2438405"/>
          </a:xfrm>
          <a:prstGeom prst="ellipse">
            <a:avLst/>
          </a:prstGeom>
          <a:solidFill>
            <a:srgbClr val="FFFF00"/>
          </a:solidFill>
          <a:ln w="12700">
            <a:solidFill>
              <a:srgbClr val="FF0000"/>
            </a:solidFill>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89"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13</a:t>
            </a:r>
          </a:p>
        </p:txBody>
      </p:sp>
      <p:sp>
        <p:nvSpPr>
          <p:cNvPr id="390" name="Title 3"/>
          <p:cNvSpPr>
            <a:spLocks noGrp="1"/>
          </p:cNvSpPr>
          <p:nvPr>
            <p:ph type="title"/>
          </p:nvPr>
        </p:nvSpPr>
        <p:spPr>
          <a:xfrm>
            <a:off x="838200" y="304800"/>
            <a:ext cx="7467600" cy="838200"/>
          </a:xfrm>
          <a:prstGeom prst="rect">
            <a:avLst/>
          </a:prstGeom>
        </p:spPr>
        <p:txBody>
          <a:bodyPr/>
          <a:lstStyle/>
          <a:p>
            <a:r>
              <a:t>Der Menstruationszyklus</a:t>
            </a:r>
          </a:p>
        </p:txBody>
      </p:sp>
      <p:sp>
        <p:nvSpPr>
          <p:cNvPr id="391" name="TextBox 11"/>
          <p:cNvSpPr/>
          <p:nvPr/>
        </p:nvSpPr>
        <p:spPr>
          <a:xfrm>
            <a:off x="6318722" y="5008054"/>
            <a:ext cx="1536123" cy="281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Menstruationsfluss</a:t>
            </a:r>
          </a:p>
        </p:txBody>
      </p:sp>
      <p:sp>
        <p:nvSpPr>
          <p:cNvPr id="392" name="TextBox 12"/>
          <p:cNvSpPr/>
          <p:nvPr/>
        </p:nvSpPr>
        <p:spPr>
          <a:xfrm>
            <a:off x="7391399" y="3850418"/>
            <a:ext cx="1188220" cy="281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300"/>
              </a:spcBef>
              <a:defRPr sz="13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Vagina</a:t>
            </a:r>
          </a:p>
        </p:txBody>
      </p:sp>
      <p:sp>
        <p:nvSpPr>
          <p:cNvPr id="393" name="Straight Arrow Connector 14"/>
          <p:cNvSpPr/>
          <p:nvPr/>
        </p:nvSpPr>
        <p:spPr>
          <a:xfrm flipH="1">
            <a:off x="6705599" y="4079018"/>
            <a:ext cx="762004" cy="152403"/>
          </a:xfrm>
          <a:prstGeom prst="line">
            <a:avLst/>
          </a:prstGeom>
          <a:ln w="19050">
            <a:solidFill>
              <a:srgbClr val="BE4B48"/>
            </a:solidFill>
            <a:tailEnd type="triangle"/>
          </a:ln>
        </p:spPr>
        <p:txBody>
          <a:bodyPr lIns="45718" tIns="45718" rIns="45718" bIns="45718"/>
          <a:lstStyle/>
          <a:p>
            <a:endParaRPr/>
          </a:p>
        </p:txBody>
      </p:sp>
      <p:sp>
        <p:nvSpPr>
          <p:cNvPr id="394" name="Straight Arrow Connector 15"/>
          <p:cNvSpPr/>
          <p:nvPr/>
        </p:nvSpPr>
        <p:spPr>
          <a:xfrm flipH="1" flipV="1">
            <a:off x="6553199" y="4876798"/>
            <a:ext cx="381002" cy="228602"/>
          </a:xfrm>
          <a:prstGeom prst="line">
            <a:avLst/>
          </a:prstGeom>
          <a:ln w="19050">
            <a:solidFill>
              <a:srgbClr val="BE4B48"/>
            </a:solidFill>
            <a:tailEnd type="triangle"/>
          </a:ln>
        </p:spPr>
        <p:txBody>
          <a:bodyPr lIns="45718" tIns="45718" rIns="45718" bIns="45718"/>
          <a:lstStyle/>
          <a:p>
            <a:endParaRPr/>
          </a:p>
        </p:txBody>
      </p:sp>
      <p:grpSp>
        <p:nvGrpSpPr>
          <p:cNvPr id="400" name="Gruppieren 5"/>
          <p:cNvGrpSpPr/>
          <p:nvPr/>
        </p:nvGrpSpPr>
        <p:grpSpPr>
          <a:xfrm>
            <a:off x="1066797" y="1676400"/>
            <a:ext cx="4187575" cy="3092255"/>
            <a:chOff x="-1" y="0"/>
            <a:chExt cx="4187574" cy="3092254"/>
          </a:xfrm>
        </p:grpSpPr>
        <p:grpSp>
          <p:nvGrpSpPr>
            <p:cNvPr id="397" name="Picture 16"/>
            <p:cNvGrpSpPr/>
            <p:nvPr/>
          </p:nvGrpSpPr>
          <p:grpSpPr>
            <a:xfrm>
              <a:off x="-2" y="0"/>
              <a:ext cx="4187575" cy="3092255"/>
              <a:chOff x="0" y="0"/>
              <a:chExt cx="4187574" cy="3092254"/>
            </a:xfrm>
          </p:grpSpPr>
          <p:sp>
            <p:nvSpPr>
              <p:cNvPr id="395" name="Rechteck"/>
              <p:cNvSpPr/>
              <p:nvPr/>
            </p:nvSpPr>
            <p:spPr>
              <a:xfrm>
                <a:off x="-1" y="-1"/>
                <a:ext cx="4187574" cy="3092256"/>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396" name="image42.jpeg" descr="image42.jpeg"/>
              <p:cNvPicPr>
                <a:picLocks noChangeAspect="1"/>
              </p:cNvPicPr>
              <p:nvPr/>
            </p:nvPicPr>
            <p:blipFill>
              <a:blip r:embed="rId3">
                <a:extLst/>
              </a:blip>
              <a:stretch>
                <a:fillRect/>
              </a:stretch>
            </p:blipFill>
            <p:spPr>
              <a:xfrm>
                <a:off x="-1" y="0"/>
                <a:ext cx="4187575" cy="3092255"/>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398" name="Rectangle 18"/>
            <p:cNvSpPr/>
            <p:nvPr/>
          </p:nvSpPr>
          <p:spPr>
            <a:xfrm>
              <a:off x="249452" y="36783"/>
              <a:ext cx="3673531" cy="688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40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4 Menstruation</a:t>
              </a:r>
            </a:p>
          </p:txBody>
        </p:sp>
        <p:pic>
          <p:nvPicPr>
            <p:cNvPr id="399" name="Grafik 1" descr="Grafik 1"/>
            <p:cNvPicPr>
              <a:picLocks noChangeAspect="1"/>
            </p:cNvPicPr>
            <p:nvPr/>
          </p:nvPicPr>
          <p:blipFill>
            <a:blip r:embed="rId4">
              <a:extLst/>
            </a:blip>
            <a:stretch>
              <a:fillRect/>
            </a:stretch>
          </p:blipFill>
          <p:spPr>
            <a:xfrm>
              <a:off x="134564" y="2237268"/>
              <a:ext cx="3960005" cy="720854"/>
            </a:xfrm>
            <a:prstGeom prst="rect">
              <a:avLst/>
            </a:prstGeom>
            <a:ln w="12700" cap="flat">
              <a:noFill/>
              <a:miter lim="400000"/>
            </a:ln>
            <a:effectLst/>
          </p:spPr>
        </p:pic>
      </p:grpSp>
      <p:pic>
        <p:nvPicPr>
          <p:cNvPr id="401" name="Picture 2" descr="Picture 2"/>
          <p:cNvPicPr>
            <a:picLocks noChangeAspect="1"/>
          </p:cNvPicPr>
          <p:nvPr/>
        </p:nvPicPr>
        <p:blipFill>
          <a:blip r:embed="rId5">
            <a:extLst/>
          </a:blip>
          <a:stretch>
            <a:fillRect/>
          </a:stretch>
        </p:blipFill>
        <p:spPr>
          <a:xfrm>
            <a:off x="4038598" y="2286000"/>
            <a:ext cx="4445978" cy="2819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iterate>
                                    <p:tmAbs val="0"/>
                                  </p:iterate>
                                  <p:childTnLst>
                                    <p:set>
                                      <p:cBhvr>
                                        <p:cTn id="6" fill="hold"/>
                                        <p:tgtEl>
                                          <p:spTgt spid="392"/>
                                        </p:tgtEl>
                                        <p:attrNameLst>
                                          <p:attrName>style.visibility</p:attrName>
                                        </p:attrNameLst>
                                      </p:cBhvr>
                                      <p:to>
                                        <p:strVal val="visible"/>
                                      </p:to>
                                    </p:set>
                                    <p:animEffect transition="in" filter="box(in)">
                                      <p:cBhvr>
                                        <p:cTn id="7" dur="500"/>
                                        <p:tgtEl>
                                          <p:spTgt spid="392"/>
                                        </p:tgtEl>
                                      </p:cBhvr>
                                    </p:animEffect>
                                  </p:childTnLst>
                                </p:cTn>
                              </p:par>
                            </p:childTnLst>
                          </p:cTn>
                        </p:par>
                        <p:par>
                          <p:cTn id="8" fill="hold">
                            <p:stCondLst>
                              <p:cond delay="500"/>
                            </p:stCondLst>
                            <p:childTnLst>
                              <p:par>
                                <p:cTn id="9" presetID="4" presetClass="entr" presetSubtype="16" fill="hold" grpId="2" nodeType="afterEffect">
                                  <p:stCondLst>
                                    <p:cond delay="0"/>
                                  </p:stCondLst>
                                  <p:iterate>
                                    <p:tmAbs val="0"/>
                                  </p:iterate>
                                  <p:childTnLst>
                                    <p:set>
                                      <p:cBhvr>
                                        <p:cTn id="10" fill="hold"/>
                                        <p:tgtEl>
                                          <p:spTgt spid="393"/>
                                        </p:tgtEl>
                                        <p:attrNameLst>
                                          <p:attrName>style.visibility</p:attrName>
                                        </p:attrNameLst>
                                      </p:cBhvr>
                                      <p:to>
                                        <p:strVal val="visible"/>
                                      </p:to>
                                    </p:set>
                                    <p:animEffect transition="in" filter="box(in)">
                                      <p:cBhvr>
                                        <p:cTn id="11" dur="500"/>
                                        <p:tgtEl>
                                          <p:spTgt spid="393"/>
                                        </p:tgtEl>
                                      </p:cBhvr>
                                    </p:animEffect>
                                  </p:childTnLst>
                                </p:cTn>
                              </p:par>
                            </p:childTnLst>
                          </p:cTn>
                        </p:par>
                        <p:par>
                          <p:cTn id="12" fill="hold">
                            <p:stCondLst>
                              <p:cond delay="1000"/>
                            </p:stCondLst>
                            <p:childTnLst>
                              <p:par>
                                <p:cTn id="13" presetID="4" presetClass="entr" presetSubtype="16" fill="hold" grpId="3" nodeType="afterEffect">
                                  <p:stCondLst>
                                    <p:cond delay="0"/>
                                  </p:stCondLst>
                                  <p:iterate>
                                    <p:tmAbs val="0"/>
                                  </p:iterate>
                                  <p:childTnLst>
                                    <p:set>
                                      <p:cBhvr>
                                        <p:cTn id="14" fill="hold"/>
                                        <p:tgtEl>
                                          <p:spTgt spid="391"/>
                                        </p:tgtEl>
                                        <p:attrNameLst>
                                          <p:attrName>style.visibility</p:attrName>
                                        </p:attrNameLst>
                                      </p:cBhvr>
                                      <p:to>
                                        <p:strVal val="visible"/>
                                      </p:to>
                                    </p:set>
                                    <p:animEffect transition="in" filter="box(in)">
                                      <p:cBhvr>
                                        <p:cTn id="15" dur="500"/>
                                        <p:tgtEl>
                                          <p:spTgt spid="391"/>
                                        </p:tgtEl>
                                      </p:cBhvr>
                                    </p:animEffect>
                                  </p:childTnLst>
                                </p:cTn>
                              </p:par>
                            </p:childTnLst>
                          </p:cTn>
                        </p:par>
                        <p:par>
                          <p:cTn id="16" fill="hold">
                            <p:stCondLst>
                              <p:cond delay="1500"/>
                            </p:stCondLst>
                            <p:childTnLst>
                              <p:par>
                                <p:cTn id="17" presetID="4" presetClass="entr" presetSubtype="16" fill="hold" grpId="4" nodeType="afterEffect">
                                  <p:stCondLst>
                                    <p:cond delay="0"/>
                                  </p:stCondLst>
                                  <p:iterate>
                                    <p:tmAbs val="0"/>
                                  </p:iterate>
                                  <p:childTnLst>
                                    <p:set>
                                      <p:cBhvr>
                                        <p:cTn id="18" fill="hold"/>
                                        <p:tgtEl>
                                          <p:spTgt spid="394"/>
                                        </p:tgtEl>
                                        <p:attrNameLst>
                                          <p:attrName>style.visibility</p:attrName>
                                        </p:attrNameLst>
                                      </p:cBhvr>
                                      <p:to>
                                        <p:strVal val="visible"/>
                                      </p:to>
                                    </p:set>
                                    <p:animEffect transition="in" filter="box(in)">
                                      <p:cBhvr>
                                        <p:cTn id="19" dur="5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3" animBg="1" advAuto="0"/>
      <p:bldP spid="392" grpId="1" animBg="1" advAuto="0"/>
      <p:bldP spid="393" grpId="2" animBg="1" advAuto="0"/>
      <p:bldP spid="394"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pic>
        <p:nvPicPr>
          <p:cNvPr id="406" name="Picture 3" descr="Picture 3"/>
          <p:cNvPicPr>
            <a:picLocks noChangeAspect="1"/>
          </p:cNvPicPr>
          <p:nvPr/>
        </p:nvPicPr>
        <p:blipFill>
          <a:blip r:embed="rId3">
            <a:extLst/>
          </a:blip>
          <a:stretch>
            <a:fillRect/>
          </a:stretch>
        </p:blipFill>
        <p:spPr>
          <a:xfrm>
            <a:off x="4267200" y="3505200"/>
            <a:ext cx="2017878" cy="2611659"/>
          </a:xfrm>
          <a:prstGeom prst="rect">
            <a:avLst/>
          </a:prstGeom>
          <a:ln w="12700">
            <a:miter lim="400000"/>
          </a:ln>
          <a:effectLst>
            <a:outerShdw blurRad="292100" dist="139700" dir="2700000" rotWithShape="0">
              <a:srgbClr val="333333">
                <a:alpha val="64999"/>
              </a:srgbClr>
            </a:outerShdw>
          </a:effectLst>
        </p:spPr>
      </p:pic>
      <p:sp>
        <p:nvSpPr>
          <p:cNvPr id="407" name="Content Placeholder 1"/>
          <p:cNvSpPr>
            <a:spLocks noGrp="1"/>
          </p:cNvSpPr>
          <p:nvPr>
            <p:ph type="body" idx="1"/>
          </p:nvPr>
        </p:nvSpPr>
        <p:spPr>
          <a:xfrm>
            <a:off x="758180" y="1485900"/>
            <a:ext cx="8153401" cy="4038600"/>
          </a:xfrm>
          <a:prstGeom prst="rect">
            <a:avLst/>
          </a:prstGeom>
        </p:spPr>
        <p:txBody>
          <a:bodyPr/>
          <a:lstStyle/>
          <a:p>
            <a:pPr>
              <a:spcBef>
                <a:spcPts val="600"/>
              </a:spcBef>
              <a:defRPr sz="2700"/>
            </a:pPr>
            <a:r>
              <a:t>Ein unbedenkliches Zeichen körperlicher Veränderung</a:t>
            </a:r>
          </a:p>
          <a:p>
            <a:pPr>
              <a:spcBef>
                <a:spcPts val="600"/>
              </a:spcBef>
              <a:defRPr sz="2700"/>
            </a:pPr>
            <a:r>
              <a:t>Schützt die Vagina vor Austrocknung</a:t>
            </a:r>
          </a:p>
          <a:p>
            <a:pPr>
              <a:spcBef>
                <a:spcPts val="600"/>
              </a:spcBef>
              <a:defRPr sz="2700"/>
            </a:pPr>
            <a:r>
              <a:t>Schützt die Vagina vor Infektionen</a:t>
            </a:r>
          </a:p>
        </p:txBody>
      </p:sp>
      <p:sp>
        <p:nvSpPr>
          <p:cNvPr id="408"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14</a:t>
            </a:r>
          </a:p>
        </p:txBody>
      </p:sp>
      <p:sp>
        <p:nvSpPr>
          <p:cNvPr id="409" name="Title 3"/>
          <p:cNvSpPr>
            <a:spLocks noGrp="1"/>
          </p:cNvSpPr>
          <p:nvPr>
            <p:ph type="title"/>
          </p:nvPr>
        </p:nvSpPr>
        <p:spPr>
          <a:xfrm>
            <a:off x="838200" y="304799"/>
            <a:ext cx="7467600" cy="969745"/>
          </a:xfrm>
          <a:prstGeom prst="rect">
            <a:avLst/>
          </a:prstGeom>
        </p:spPr>
        <p:txBody>
          <a:bodyPr/>
          <a:lstStyle/>
          <a:p>
            <a:r>
              <a:t>Vaginaler Ausfluss</a:t>
            </a:r>
          </a:p>
        </p:txBody>
      </p:sp>
      <p:grpSp>
        <p:nvGrpSpPr>
          <p:cNvPr id="412" name="Rounded Rectangular Callout 7"/>
          <p:cNvGrpSpPr/>
          <p:nvPr/>
        </p:nvGrpSpPr>
        <p:grpSpPr>
          <a:xfrm>
            <a:off x="5756916" y="2971800"/>
            <a:ext cx="2853686" cy="1143002"/>
            <a:chOff x="0" y="0"/>
            <a:chExt cx="2853685" cy="1143001"/>
          </a:xfrm>
        </p:grpSpPr>
        <p:sp>
          <p:nvSpPr>
            <p:cNvPr id="410" name="Form"/>
            <p:cNvSpPr/>
            <p:nvPr/>
          </p:nvSpPr>
          <p:spPr>
            <a:xfrm>
              <a:off x="0" y="0"/>
              <a:ext cx="2853686" cy="1143002"/>
            </a:xfrm>
            <a:custGeom>
              <a:avLst/>
              <a:gdLst/>
              <a:ahLst/>
              <a:cxnLst>
                <a:cxn ang="0">
                  <a:pos x="wd2" y="hd2"/>
                </a:cxn>
                <a:cxn ang="5400000">
                  <a:pos x="wd2" y="hd2"/>
                </a:cxn>
                <a:cxn ang="10800000">
                  <a:pos x="wd2" y="hd2"/>
                </a:cxn>
                <a:cxn ang="16200000">
                  <a:pos x="wd2" y="hd2"/>
                </a:cxn>
              </a:cxnLst>
              <a:rect l="0" t="0" r="r" b="b"/>
              <a:pathLst>
                <a:path w="21600" h="21600" extrusionOk="0">
                  <a:moveTo>
                    <a:pt x="4297" y="2880"/>
                  </a:moveTo>
                  <a:cubicBezTo>
                    <a:pt x="4297" y="1289"/>
                    <a:pt x="4813" y="0"/>
                    <a:pt x="5450" y="0"/>
                  </a:cubicBezTo>
                  <a:lnTo>
                    <a:pt x="20446" y="0"/>
                  </a:lnTo>
                  <a:cubicBezTo>
                    <a:pt x="21084" y="0"/>
                    <a:pt x="21600" y="1289"/>
                    <a:pt x="21600" y="2880"/>
                  </a:cubicBezTo>
                  <a:lnTo>
                    <a:pt x="21600" y="14400"/>
                  </a:lnTo>
                  <a:cubicBezTo>
                    <a:pt x="21600" y="15991"/>
                    <a:pt x="21084" y="17280"/>
                    <a:pt x="20446" y="17280"/>
                  </a:cubicBezTo>
                  <a:lnTo>
                    <a:pt x="11507" y="17280"/>
                  </a:lnTo>
                  <a:lnTo>
                    <a:pt x="0" y="21600"/>
                  </a:lnTo>
                  <a:lnTo>
                    <a:pt x="7181" y="17280"/>
                  </a:lnTo>
                  <a:lnTo>
                    <a:pt x="5450" y="17280"/>
                  </a:lnTo>
                  <a:cubicBezTo>
                    <a:pt x="4813" y="17280"/>
                    <a:pt x="4297" y="15991"/>
                    <a:pt x="4297" y="14400"/>
                  </a:cubicBezTo>
                  <a:lnTo>
                    <a:pt x="4297" y="10080"/>
                  </a:lnTo>
                  <a:close/>
                </a:path>
              </a:pathLst>
            </a:custGeom>
            <a:solidFill>
              <a:srgbClr val="845D92"/>
            </a:solidFill>
            <a:ln w="25400" cap="flat">
              <a:solidFill>
                <a:srgbClr val="3A5E8A"/>
              </a:solidFill>
              <a:prstDash val="solid"/>
              <a:round/>
            </a:ln>
            <a:effectLst>
              <a:reflection stA="52000" endPos="40000" dir="5400000" sy="-100000" algn="bl" rotWithShape="0"/>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411" name="Tipp: Mit einer Slipeinlage fühlt ihr euch trotz Ausfluss frisch und trocken!"/>
            <p:cNvSpPr/>
            <p:nvPr/>
          </p:nvSpPr>
          <p:spPr>
            <a:xfrm>
              <a:off x="612319" y="5079"/>
              <a:ext cx="2196731" cy="904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14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Tipp: Mit einer Slipeinlage fühlt ihr euch trotz Ausfluss frisch und trocken!</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417" name="Content Placeholder 1"/>
          <p:cNvSpPr>
            <a:spLocks noGrp="1"/>
          </p:cNvSpPr>
          <p:nvPr>
            <p:ph type="body" idx="1"/>
          </p:nvPr>
        </p:nvSpPr>
        <p:spPr>
          <a:xfrm>
            <a:off x="914400" y="1676398"/>
            <a:ext cx="7620000" cy="3850655"/>
          </a:xfrm>
          <a:prstGeom prst="rect">
            <a:avLst/>
          </a:prstGeom>
        </p:spPr>
        <p:txBody>
          <a:bodyPr/>
          <a:lstStyle/>
          <a:p>
            <a:endParaRPr/>
          </a:p>
          <a:p>
            <a:endParaRPr/>
          </a:p>
          <a:p>
            <a:pPr marL="0" indent="0">
              <a:spcBef>
                <a:spcPts val="300"/>
              </a:spcBef>
              <a:buSzTx/>
              <a:buNone/>
              <a:defRPr sz="2400"/>
            </a:pPr>
            <a:r>
              <a:t>Was sind Symptome für PMS?</a:t>
            </a:r>
          </a:p>
          <a:p>
            <a:pPr marL="742950" lvl="1" indent="-285750">
              <a:spcBef>
                <a:spcPts val="300"/>
              </a:spcBef>
              <a:defRPr sz="2400"/>
            </a:pPr>
            <a:r>
              <a:t>empfindliche Brüste</a:t>
            </a:r>
          </a:p>
          <a:p>
            <a:pPr marL="742950" lvl="1" indent="-285750">
              <a:spcBef>
                <a:spcPts val="300"/>
              </a:spcBef>
              <a:defRPr sz="2400"/>
            </a:pPr>
            <a:r>
              <a:t>aufgeblähtes Gefühl</a:t>
            </a:r>
          </a:p>
          <a:p>
            <a:pPr marL="742950" lvl="1" indent="-285750">
              <a:spcBef>
                <a:spcPts val="300"/>
              </a:spcBef>
              <a:defRPr sz="2400"/>
            </a:pPr>
            <a:r>
              <a:t>Kopfschmerzen</a:t>
            </a:r>
          </a:p>
          <a:p>
            <a:pPr marL="742950" lvl="1" indent="-285750">
              <a:spcBef>
                <a:spcPts val="300"/>
              </a:spcBef>
              <a:defRPr sz="2400"/>
            </a:pPr>
            <a:r>
              <a:t>Veränderung des Appetits</a:t>
            </a:r>
          </a:p>
          <a:p>
            <a:pPr marL="742950" lvl="1" indent="-285750">
              <a:spcBef>
                <a:spcPts val="300"/>
              </a:spcBef>
              <a:defRPr sz="2400"/>
            </a:pPr>
            <a:r>
              <a:t>Bauchkrämpfe</a:t>
            </a:r>
          </a:p>
        </p:txBody>
      </p:sp>
      <p:sp>
        <p:nvSpPr>
          <p:cNvPr id="418"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15</a:t>
            </a:r>
          </a:p>
        </p:txBody>
      </p:sp>
      <p:sp>
        <p:nvSpPr>
          <p:cNvPr id="419" name="Title 3"/>
          <p:cNvSpPr>
            <a:spLocks noGrp="1"/>
          </p:cNvSpPr>
          <p:nvPr>
            <p:ph type="title"/>
          </p:nvPr>
        </p:nvSpPr>
        <p:spPr>
          <a:xfrm>
            <a:off x="838200" y="304800"/>
            <a:ext cx="7467600" cy="838200"/>
          </a:xfrm>
          <a:prstGeom prst="rect">
            <a:avLst/>
          </a:prstGeom>
        </p:spPr>
        <p:txBody>
          <a:bodyPr/>
          <a:lstStyle/>
          <a:p>
            <a:r>
              <a:t>Was ist PMS?</a:t>
            </a:r>
          </a:p>
        </p:txBody>
      </p:sp>
      <p:pic>
        <p:nvPicPr>
          <p:cNvPr id="420" name="Picture 2" descr="Picture 2"/>
          <p:cNvPicPr>
            <a:picLocks noChangeAspect="1"/>
          </p:cNvPicPr>
          <p:nvPr/>
        </p:nvPicPr>
        <p:blipFill>
          <a:blip r:embed="rId3">
            <a:extLst/>
          </a:blip>
          <a:stretch>
            <a:fillRect/>
          </a:stretch>
        </p:blipFill>
        <p:spPr>
          <a:xfrm>
            <a:off x="2362200" y="1143000"/>
            <a:ext cx="4953000" cy="1524000"/>
          </a:xfrm>
          <a:prstGeom prst="rect">
            <a:avLst/>
          </a:prstGeom>
          <a:ln w="12700">
            <a:miter lim="400000"/>
          </a:ln>
        </p:spPr>
      </p:pic>
      <p:sp>
        <p:nvSpPr>
          <p:cNvPr id="421" name="Rectangle 6"/>
          <p:cNvSpPr/>
          <p:nvPr/>
        </p:nvSpPr>
        <p:spPr>
          <a:xfrm>
            <a:off x="2514600" y="1469647"/>
            <a:ext cx="4495800" cy="11529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2400" b="1">
                <a:solidFill>
                  <a:srgbClr val="FFFFFF"/>
                </a:solidFill>
                <a:effectLst>
                  <a:outerShdw blurRad="38100" dist="38100" dir="2700000" rotWithShape="0">
                    <a:srgbClr val="000000">
                      <a:alpha val="43137"/>
                    </a:srgbClr>
                  </a:outerShdw>
                </a:effectLst>
                <a:latin typeface="Segoe Script"/>
                <a:ea typeface="Segoe Script"/>
                <a:cs typeface="Segoe Script"/>
                <a:sym typeface="Segoe Script"/>
              </a:defRPr>
            </a:pPr>
            <a:r>
              <a:t>P.M.S. = </a:t>
            </a:r>
          </a:p>
          <a:p>
            <a:pPr algn="ctr">
              <a:defRPr sz="2800" b="1">
                <a:solidFill>
                  <a:srgbClr val="FFFFFF"/>
                </a:solidFill>
                <a:effectLst>
                  <a:outerShdw blurRad="38100" dist="38100" dir="2700000" rotWithShape="0">
                    <a:srgbClr val="000000">
                      <a:alpha val="43137"/>
                    </a:srgbClr>
                  </a:outerShdw>
                </a:effectLst>
                <a:latin typeface="Segoe Script"/>
                <a:ea typeface="Segoe Script"/>
                <a:cs typeface="Segoe Script"/>
                <a:sym typeface="Segoe Script"/>
              </a:defRPr>
            </a:pPr>
            <a:r>
              <a:t>P</a:t>
            </a:r>
            <a:r>
              <a:rPr sz="2400"/>
              <a:t>rämenstruelles </a:t>
            </a:r>
            <a:r>
              <a:t>S</a:t>
            </a:r>
            <a:r>
              <a:rPr sz="2400"/>
              <a:t>yndrom</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pic>
        <p:nvPicPr>
          <p:cNvPr id="426" name="Picture 2" descr="Picture 2"/>
          <p:cNvPicPr>
            <a:picLocks noChangeAspect="1"/>
          </p:cNvPicPr>
          <p:nvPr/>
        </p:nvPicPr>
        <p:blipFill>
          <a:blip r:embed="rId3">
            <a:extLst/>
          </a:blip>
          <a:stretch>
            <a:fillRect/>
          </a:stretch>
        </p:blipFill>
        <p:spPr>
          <a:xfrm>
            <a:off x="3275805" y="2590800"/>
            <a:ext cx="2592391" cy="1720850"/>
          </a:xfrm>
          <a:prstGeom prst="rect">
            <a:avLst/>
          </a:prstGeom>
          <a:ln w="12700">
            <a:miter lim="400000"/>
          </a:ln>
        </p:spPr>
      </p:pic>
      <p:sp>
        <p:nvSpPr>
          <p:cNvPr id="427"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16</a:t>
            </a:r>
          </a:p>
        </p:txBody>
      </p:sp>
      <p:sp>
        <p:nvSpPr>
          <p:cNvPr id="428" name="Title 3"/>
          <p:cNvSpPr>
            <a:spLocks noGrp="1"/>
          </p:cNvSpPr>
          <p:nvPr>
            <p:ph type="title"/>
          </p:nvPr>
        </p:nvSpPr>
        <p:spPr>
          <a:xfrm>
            <a:off x="838200" y="304800"/>
            <a:ext cx="7467600" cy="703422"/>
          </a:xfrm>
          <a:prstGeom prst="rect">
            <a:avLst/>
          </a:prstGeom>
        </p:spPr>
        <p:txBody>
          <a:bodyPr/>
          <a:lstStyle>
            <a:lvl1pPr>
              <a:defRPr sz="3200"/>
            </a:lvl1pPr>
          </a:lstStyle>
          <a:p>
            <a:r>
              <a:t>Wann bekomme ich meine Periode?</a:t>
            </a:r>
          </a:p>
        </p:txBody>
      </p:sp>
      <p:sp>
        <p:nvSpPr>
          <p:cNvPr id="429" name="TextBox 4"/>
          <p:cNvSpPr/>
          <p:nvPr/>
        </p:nvSpPr>
        <p:spPr>
          <a:xfrm>
            <a:off x="1676400" y="1828800"/>
            <a:ext cx="1800201" cy="904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Bin ich normal?</a:t>
            </a:r>
          </a:p>
        </p:txBody>
      </p:sp>
      <p:sp>
        <p:nvSpPr>
          <p:cNvPr id="430" name="TextBox 5"/>
          <p:cNvSpPr/>
          <p:nvPr/>
        </p:nvSpPr>
        <p:spPr>
          <a:xfrm>
            <a:off x="3657600" y="1371600"/>
            <a:ext cx="2209800" cy="9677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b="1">
                <a:solidFill>
                  <a:srgbClr val="E46C0A"/>
                </a:solidFill>
                <a:effectLst>
                  <a:outerShdw blurRad="38100" dist="38100" dir="2700000" rotWithShape="0">
                    <a:srgbClr val="000000">
                      <a:alpha val="43137"/>
                    </a:srgbClr>
                  </a:outerShdw>
                </a:effectLst>
                <a:latin typeface="+mj-lt"/>
                <a:ea typeface="+mj-ea"/>
                <a:cs typeface="+mj-cs"/>
                <a:sym typeface="Calibri"/>
              </a:defRPr>
            </a:lvl1pPr>
          </a:lstStyle>
          <a:p>
            <a:r>
              <a:t>Wann wird es endlich passieren?</a:t>
            </a:r>
          </a:p>
        </p:txBody>
      </p:sp>
      <p:sp>
        <p:nvSpPr>
          <p:cNvPr id="431" name="TextBox 6"/>
          <p:cNvSpPr/>
          <p:nvPr/>
        </p:nvSpPr>
        <p:spPr>
          <a:xfrm>
            <a:off x="6248398" y="1886948"/>
            <a:ext cx="2304260" cy="802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400" b="1">
                <a:solidFill>
                  <a:srgbClr val="FF0000"/>
                </a:solidFill>
                <a:effectLst>
                  <a:outerShdw blurRad="38100" dist="38100" dir="2700000" rotWithShape="0">
                    <a:srgbClr val="000000">
                      <a:alpha val="43137"/>
                    </a:srgbClr>
                  </a:outerShdw>
                </a:effectLst>
                <a:latin typeface="+mj-lt"/>
                <a:ea typeface="+mj-ea"/>
                <a:cs typeface="+mj-cs"/>
                <a:sym typeface="Calibri"/>
              </a:defRPr>
            </a:lvl1pPr>
          </a:lstStyle>
          <a:p>
            <a:r>
              <a:t>Wann bin ich dran?</a:t>
            </a:r>
          </a:p>
        </p:txBody>
      </p:sp>
      <p:sp>
        <p:nvSpPr>
          <p:cNvPr id="432" name="TextBox 7"/>
          <p:cNvSpPr/>
          <p:nvPr/>
        </p:nvSpPr>
        <p:spPr>
          <a:xfrm>
            <a:off x="609600" y="3048000"/>
            <a:ext cx="2181201" cy="1158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400" b="1">
                <a:solidFill>
                  <a:srgbClr val="F61CCC"/>
                </a:solidFill>
                <a:effectLst>
                  <a:outerShdw blurRad="38100" dist="38100" dir="2700000" rotWithShape="0">
                    <a:srgbClr val="000000">
                      <a:alpha val="43137"/>
                    </a:srgbClr>
                  </a:outerShdw>
                </a:effectLst>
                <a:latin typeface="+mj-lt"/>
                <a:ea typeface="+mj-ea"/>
                <a:cs typeface="+mj-cs"/>
                <a:sym typeface="Calibri"/>
              </a:defRPr>
            </a:lvl1pPr>
          </a:lstStyle>
          <a:p>
            <a:r>
              <a:t>Wo bleibt meine Periode?</a:t>
            </a:r>
          </a:p>
        </p:txBody>
      </p:sp>
      <p:sp>
        <p:nvSpPr>
          <p:cNvPr id="433" name="TextBox 8"/>
          <p:cNvSpPr/>
          <p:nvPr/>
        </p:nvSpPr>
        <p:spPr>
          <a:xfrm>
            <a:off x="3962398" y="4724400"/>
            <a:ext cx="2448276" cy="9677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b="1">
                <a:solidFill>
                  <a:srgbClr val="FFC000"/>
                </a:solidFill>
                <a:effectLst>
                  <a:outerShdw blurRad="38100" dist="38100" dir="2700000" rotWithShape="0">
                    <a:srgbClr val="000000">
                      <a:alpha val="43137"/>
                    </a:srgbClr>
                  </a:outerShdw>
                </a:effectLst>
                <a:latin typeface="+mj-lt"/>
                <a:ea typeface="+mj-ea"/>
                <a:cs typeface="+mj-cs"/>
                <a:sym typeface="Calibri"/>
              </a:defRPr>
            </a:lvl1pPr>
          </a:lstStyle>
          <a:p>
            <a:r>
              <a:t>Hätte es nicht längst passieren müssen?</a:t>
            </a:r>
          </a:p>
        </p:txBody>
      </p:sp>
      <p:sp>
        <p:nvSpPr>
          <p:cNvPr id="434" name="TextBox 9"/>
          <p:cNvSpPr/>
          <p:nvPr/>
        </p:nvSpPr>
        <p:spPr>
          <a:xfrm>
            <a:off x="1142999" y="4343400"/>
            <a:ext cx="2592292" cy="9677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b="1">
                <a:solidFill>
                  <a:srgbClr val="00B0F0"/>
                </a:solidFill>
                <a:effectLst>
                  <a:outerShdw blurRad="38100" dist="38100" dir="2700000" rotWithShape="0">
                    <a:srgbClr val="000000">
                      <a:alpha val="43137"/>
                    </a:srgbClr>
                  </a:outerShdw>
                </a:effectLst>
                <a:latin typeface="+mj-lt"/>
                <a:ea typeface="+mj-ea"/>
                <a:cs typeface="+mj-cs"/>
                <a:sym typeface="Calibri"/>
              </a:defRPr>
            </a:lvl1pPr>
          </a:lstStyle>
          <a:p>
            <a:r>
              <a:t>Warum haben meine Freundinnen schon alle ihre Periode?</a:t>
            </a:r>
          </a:p>
        </p:txBody>
      </p:sp>
      <p:sp>
        <p:nvSpPr>
          <p:cNvPr id="435" name="TextBox 10"/>
          <p:cNvSpPr/>
          <p:nvPr/>
        </p:nvSpPr>
        <p:spPr>
          <a:xfrm>
            <a:off x="6400800" y="3352800"/>
            <a:ext cx="1800201" cy="9677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b="1">
                <a:solidFill>
                  <a:srgbClr val="00B050"/>
                </a:solidFill>
                <a:effectLst>
                  <a:outerShdw blurRad="38100" dist="38100" dir="2700000" rotWithShape="0">
                    <a:srgbClr val="000000">
                      <a:alpha val="43137"/>
                    </a:srgbClr>
                  </a:outerShdw>
                </a:effectLst>
                <a:latin typeface="+mj-lt"/>
                <a:ea typeface="+mj-ea"/>
                <a:cs typeface="+mj-cs"/>
                <a:sym typeface="Calibri"/>
              </a:defRPr>
            </a:lvl1pPr>
          </a:lstStyle>
          <a:p>
            <a:r>
              <a:t>Wie lange muss ich noch warten?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440"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17</a:t>
            </a:r>
          </a:p>
        </p:txBody>
      </p:sp>
      <p:sp>
        <p:nvSpPr>
          <p:cNvPr id="441" name="Title 3"/>
          <p:cNvSpPr>
            <a:spLocks noGrp="1"/>
          </p:cNvSpPr>
          <p:nvPr>
            <p:ph type="title"/>
          </p:nvPr>
        </p:nvSpPr>
        <p:spPr>
          <a:xfrm>
            <a:off x="838200" y="304800"/>
            <a:ext cx="7467600" cy="685800"/>
          </a:xfrm>
          <a:prstGeom prst="rect">
            <a:avLst/>
          </a:prstGeom>
        </p:spPr>
        <p:txBody>
          <a:bodyPr/>
          <a:lstStyle/>
          <a:p>
            <a:r>
              <a:t>Perioden-Kalender</a:t>
            </a:r>
          </a:p>
        </p:txBody>
      </p:sp>
      <p:sp>
        <p:nvSpPr>
          <p:cNvPr id="442" name="TextBox 6"/>
          <p:cNvSpPr/>
          <p:nvPr/>
        </p:nvSpPr>
        <p:spPr>
          <a:xfrm>
            <a:off x="4648198" y="2492512"/>
            <a:ext cx="3745296" cy="675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77800" indent="-177800">
              <a:buSzPct val="100000"/>
              <a:buFont typeface="Arial"/>
              <a:buChar cha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r>
              <a:t>Perioden-Kalender </a:t>
            </a:r>
            <a:br/>
            <a:r>
              <a:t>als App</a:t>
            </a:r>
          </a:p>
        </p:txBody>
      </p:sp>
      <p:sp>
        <p:nvSpPr>
          <p:cNvPr id="443" name="Rectangle 20"/>
          <p:cNvSpPr/>
          <p:nvPr/>
        </p:nvSpPr>
        <p:spPr>
          <a:xfrm>
            <a:off x="4718727" y="4419598"/>
            <a:ext cx="1497986" cy="3835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marL="177800" indent="-177800">
              <a:buSzPct val="100000"/>
              <a:buFont typeface="Arial"/>
              <a:buChar cha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Emoticons</a:t>
            </a:r>
          </a:p>
        </p:txBody>
      </p:sp>
      <p:pic>
        <p:nvPicPr>
          <p:cNvPr id="444" name="Picture 2" descr="Picture 2"/>
          <p:cNvPicPr>
            <a:picLocks noChangeAspect="1"/>
          </p:cNvPicPr>
          <p:nvPr/>
        </p:nvPicPr>
        <p:blipFill>
          <a:blip r:embed="rId3">
            <a:extLst/>
          </a:blip>
          <a:stretch>
            <a:fillRect/>
          </a:stretch>
        </p:blipFill>
        <p:spPr>
          <a:xfrm>
            <a:off x="1142999" y="1371600"/>
            <a:ext cx="3277707" cy="4114800"/>
          </a:xfrm>
          <a:prstGeom prst="rect">
            <a:avLst/>
          </a:prstGeom>
          <a:ln w="12700">
            <a:miter lim="400000"/>
          </a:ln>
          <a:effectLst>
            <a:outerShdw blurRad="292100" dist="139700" dir="2700000" rotWithShape="0">
              <a:srgbClr val="333333">
                <a:alpha val="64999"/>
              </a:srgbClr>
            </a:outerShdw>
          </a:effectLst>
        </p:spPr>
      </p:pic>
      <p:sp>
        <p:nvSpPr>
          <p:cNvPr id="445" name="Rectangle 20"/>
          <p:cNvSpPr/>
          <p:nvPr/>
        </p:nvSpPr>
        <p:spPr>
          <a:xfrm>
            <a:off x="4661346" y="1371599"/>
            <a:ext cx="2571161" cy="6756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177800" indent="-177800">
              <a:buSzPct val="100000"/>
              <a:buFont typeface="Arial"/>
              <a:buChar cha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r>
              <a:t>Perioden-Kalender </a:t>
            </a:r>
            <a:br/>
            <a:r>
              <a:t>auf Papier</a:t>
            </a:r>
          </a:p>
        </p:txBody>
      </p:sp>
      <p:pic>
        <p:nvPicPr>
          <p:cNvPr id="446" name="Grafik 10" descr="Grafik 10"/>
          <p:cNvPicPr>
            <a:picLocks noChangeAspect="1"/>
          </p:cNvPicPr>
          <p:nvPr/>
        </p:nvPicPr>
        <p:blipFill>
          <a:blip r:embed="rId4">
            <a:extLst/>
          </a:blip>
          <a:srcRect l="27627"/>
          <a:stretch>
            <a:fillRect/>
          </a:stretch>
        </p:blipFill>
        <p:spPr>
          <a:xfrm>
            <a:off x="4678874" y="4800600"/>
            <a:ext cx="4191260" cy="710057"/>
          </a:xfrm>
          <a:prstGeom prst="rect">
            <a:avLst/>
          </a:prstGeom>
          <a:ln w="12700">
            <a:miter lim="400000"/>
          </a:ln>
        </p:spPr>
      </p:pic>
      <p:pic>
        <p:nvPicPr>
          <p:cNvPr id="447" name="Picture 9" descr="Picture 9"/>
          <p:cNvPicPr>
            <a:picLocks noChangeAspect="1"/>
          </p:cNvPicPr>
          <p:nvPr/>
        </p:nvPicPr>
        <p:blipFill>
          <a:blip r:embed="rId5">
            <a:extLst/>
          </a:blip>
          <a:stretch>
            <a:fillRect/>
          </a:stretch>
        </p:blipFill>
        <p:spPr>
          <a:xfrm rot="558543">
            <a:off x="6933707" y="2166134"/>
            <a:ext cx="1270387" cy="2445195"/>
          </a:xfrm>
          <a:prstGeom prst="rect">
            <a:avLst/>
          </a:prstGeom>
          <a:ln w="12700">
            <a:miter lim="400000"/>
          </a:ln>
          <a:effectLst>
            <a:outerShdw blurRad="292100" dist="1397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Picture 11" descr="Picture 11"/>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452" name="Picture 1" descr="Picture 1"/>
          <p:cNvPicPr>
            <a:picLocks noChangeAspect="1"/>
          </p:cNvPicPr>
          <p:nvPr/>
        </p:nvPicPr>
        <p:blipFill>
          <a:blip r:embed="rId3">
            <a:extLst/>
          </a:blip>
          <a:stretch>
            <a:fillRect/>
          </a:stretch>
        </p:blipFill>
        <p:spPr>
          <a:xfrm rot="21413809">
            <a:off x="298138" y="2328939"/>
            <a:ext cx="6681869" cy="1534006"/>
          </a:xfrm>
          <a:prstGeom prst="rect">
            <a:avLst/>
          </a:prstGeom>
          <a:ln w="12700">
            <a:miter lim="400000"/>
          </a:ln>
        </p:spPr>
      </p:pic>
      <p:pic>
        <p:nvPicPr>
          <p:cNvPr id="453" name="Picture 2" descr="Picture 2"/>
          <p:cNvPicPr>
            <a:picLocks noChangeAspect="1"/>
          </p:cNvPicPr>
          <p:nvPr/>
        </p:nvPicPr>
        <p:blipFill>
          <a:blip r:embed="rId4">
            <a:extLst/>
          </a:blip>
          <a:stretch>
            <a:fillRect/>
          </a:stretch>
        </p:blipFill>
        <p:spPr>
          <a:xfrm rot="183651">
            <a:off x="335502" y="2506427"/>
            <a:ext cx="6605387" cy="1418517"/>
          </a:xfrm>
          <a:prstGeom prst="rect">
            <a:avLst/>
          </a:prstGeom>
          <a:ln w="12700">
            <a:miter lim="400000"/>
          </a:ln>
        </p:spPr>
      </p:pic>
      <p:sp>
        <p:nvSpPr>
          <p:cNvPr id="454"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455" name="Title 1"/>
          <p:cNvSpPr/>
          <p:nvPr/>
        </p:nvSpPr>
        <p:spPr>
          <a:xfrm>
            <a:off x="609600" y="2514600"/>
            <a:ext cx="6324600" cy="137350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defTabSz="896111">
              <a:lnSpc>
                <a:spcPct val="90000"/>
              </a:lnSpc>
              <a:defRPr sz="4300" b="1">
                <a:solidFill>
                  <a:srgbClr val="0070C0"/>
                </a:solidFill>
                <a:effectLst>
                  <a:outerShdw blurRad="38100" dist="37338" dir="2700000" rotWithShape="0">
                    <a:srgbClr val="000000">
                      <a:alpha val="43137"/>
                    </a:srgbClr>
                  </a:outerShdw>
                </a:effectLst>
                <a:latin typeface="Leelawadee"/>
                <a:ea typeface="Leelawadee"/>
                <a:cs typeface="Leelawadee"/>
                <a:sym typeface="Leelawadee"/>
              </a:defRPr>
            </a:lvl1pPr>
          </a:lstStyle>
          <a:p>
            <a:r>
              <a:t>Schutz während der Periode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
        <p:nvSpPr>
          <p:cNvPr id="458" name="Content Placeholder 1"/>
          <p:cNvSpPr>
            <a:spLocks noGrp="1"/>
          </p:cNvSpPr>
          <p:nvPr>
            <p:ph type="body" sz="quarter" idx="1"/>
          </p:nvPr>
        </p:nvSpPr>
        <p:spPr>
          <a:xfrm>
            <a:off x="411769" y="1532055"/>
            <a:ext cx="7417328" cy="1168932"/>
          </a:xfrm>
          <a:prstGeom prst="rect">
            <a:avLst/>
          </a:prstGeom>
          <a:gradFill>
            <a:gsLst>
              <a:gs pos="0">
                <a:srgbClr val="769537"/>
              </a:gs>
              <a:gs pos="80000">
                <a:srgbClr val="9BC348"/>
              </a:gs>
              <a:gs pos="100000">
                <a:srgbClr val="9CC646"/>
              </a:gs>
            </a:gsLst>
            <a:lin ang="16200000"/>
          </a:gradFill>
          <a:effectLst>
            <a:outerShdw blurRad="38100" dist="23000" dir="5400000" rotWithShape="0">
              <a:srgbClr val="000000">
                <a:alpha val="35000"/>
              </a:srgbClr>
            </a:outerShdw>
          </a:effectLst>
        </p:spPr>
        <p:txBody>
          <a:bodyPr/>
          <a:lstStyle/>
          <a:p>
            <a:pPr marL="0" indent="0">
              <a:spcBef>
                <a:spcPts val="0"/>
              </a:spcBef>
              <a:buSzTx/>
              <a:buNone/>
              <a:defRPr sz="2400">
                <a:solidFill>
                  <a:srgbClr val="FFFFFF"/>
                </a:solidFill>
                <a:effectLst>
                  <a:outerShdw blurRad="38100" dist="38100" dir="2700000" rotWithShape="0">
                    <a:srgbClr val="000000">
                      <a:alpha val="43137"/>
                    </a:srgbClr>
                  </a:outerShdw>
                </a:effectLst>
              </a:defRPr>
            </a:pPr>
            <a:r>
              <a:t>Am besten hast du immer eine Binde dabei, wenn </a:t>
            </a:r>
          </a:p>
          <a:p>
            <a:pPr marL="231775" indent="-231775">
              <a:spcBef>
                <a:spcPts val="0"/>
              </a:spcBef>
              <a:buSzTx/>
              <a:buNone/>
              <a:defRPr sz="2400">
                <a:solidFill>
                  <a:srgbClr val="FFFFFF"/>
                </a:solidFill>
                <a:effectLst>
                  <a:outerShdw blurRad="38100" dist="38100" dir="2700000" rotWithShape="0">
                    <a:srgbClr val="000000">
                      <a:alpha val="43137"/>
                    </a:srgbClr>
                  </a:outerShdw>
                </a:effectLst>
              </a:defRPr>
            </a:pPr>
            <a:r>
              <a:t>du in der Schule oder unterwegs bist.</a:t>
            </a:r>
          </a:p>
        </p:txBody>
      </p:sp>
      <p:sp>
        <p:nvSpPr>
          <p:cNvPr id="459" name="Slide Number Placeholder 2"/>
          <p:cNvSpPr/>
          <p:nvPr/>
        </p:nvSpPr>
        <p:spPr>
          <a:xfrm>
            <a:off x="152400" y="6372542"/>
            <a:ext cx="424733"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19</a:t>
            </a:r>
          </a:p>
        </p:txBody>
      </p:sp>
      <p:sp>
        <p:nvSpPr>
          <p:cNvPr id="460" name="Title 3"/>
          <p:cNvSpPr>
            <a:spLocks noGrp="1"/>
          </p:cNvSpPr>
          <p:nvPr>
            <p:ph type="title"/>
          </p:nvPr>
        </p:nvSpPr>
        <p:spPr>
          <a:xfrm>
            <a:off x="885027" y="249780"/>
            <a:ext cx="7467601" cy="1143001"/>
          </a:xfrm>
          <a:prstGeom prst="rect">
            <a:avLst/>
          </a:prstGeom>
        </p:spPr>
        <p:txBody>
          <a:bodyPr/>
          <a:lstStyle/>
          <a:p>
            <a:r>
              <a:t>Lass dich nicht überraschen!</a:t>
            </a:r>
          </a:p>
        </p:txBody>
      </p:sp>
      <p:grpSp>
        <p:nvGrpSpPr>
          <p:cNvPr id="463" name="Picture 2"/>
          <p:cNvGrpSpPr/>
          <p:nvPr/>
        </p:nvGrpSpPr>
        <p:grpSpPr>
          <a:xfrm>
            <a:off x="7111435" y="1670969"/>
            <a:ext cx="1714192" cy="1716922"/>
            <a:chOff x="0" y="0"/>
            <a:chExt cx="1714191" cy="1716921"/>
          </a:xfrm>
        </p:grpSpPr>
        <p:sp>
          <p:nvSpPr>
            <p:cNvPr id="461" name="Quadrat"/>
            <p:cNvSpPr/>
            <p:nvPr/>
          </p:nvSpPr>
          <p:spPr>
            <a:xfrm rot="451315">
              <a:off x="93585" y="93362"/>
              <a:ext cx="1527021" cy="1530195"/>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462" name="image51.png" descr="image51.png"/>
            <p:cNvPicPr>
              <a:picLocks noChangeAspect="1"/>
            </p:cNvPicPr>
            <p:nvPr/>
          </p:nvPicPr>
          <p:blipFill>
            <a:blip r:embed="rId3">
              <a:extLst/>
            </a:blip>
            <a:stretch>
              <a:fillRect/>
            </a:stretch>
          </p:blipFill>
          <p:spPr>
            <a:xfrm rot="451315">
              <a:off x="93585" y="93363"/>
              <a:ext cx="1527021" cy="1530194"/>
            </a:xfrm>
            <a:prstGeom prst="rect">
              <a:avLst/>
            </a:prstGeom>
            <a:ln w="76200" cap="rnd">
              <a:solidFill>
                <a:srgbClr val="FFFFFF"/>
              </a:solidFill>
              <a:prstDash val="solid"/>
              <a:round/>
            </a:ln>
            <a:effectLst>
              <a:outerShdw blurRad="50800" rotWithShape="0">
                <a:srgbClr val="000000">
                  <a:alpha val="41000"/>
                </a:srgbClr>
              </a:outerShdw>
            </a:effectLst>
          </p:spPr>
        </p:pic>
      </p:grpSp>
      <p:grpSp>
        <p:nvGrpSpPr>
          <p:cNvPr id="466" name="Content Placeholder 1"/>
          <p:cNvGrpSpPr/>
          <p:nvPr/>
        </p:nvGrpSpPr>
        <p:grpSpPr>
          <a:xfrm>
            <a:off x="342733" y="3373820"/>
            <a:ext cx="7625804" cy="1219202"/>
            <a:chOff x="0" y="0"/>
            <a:chExt cx="7625802" cy="1219201"/>
          </a:xfrm>
        </p:grpSpPr>
        <p:sp>
          <p:nvSpPr>
            <p:cNvPr id="464" name="Abgerundetes Rechteck"/>
            <p:cNvSpPr/>
            <p:nvPr/>
          </p:nvSpPr>
          <p:spPr>
            <a:xfrm>
              <a:off x="-1" y="0"/>
              <a:ext cx="7625804" cy="1219202"/>
            </a:xfrm>
            <a:prstGeom prst="roundRect">
              <a:avLst>
                <a:gd name="adj" fmla="val 16667"/>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defRPr>
                  <a:solidFill>
                    <a:srgbClr val="FFFFFF"/>
                  </a:solidFill>
                  <a:latin typeface="+mj-lt"/>
                  <a:ea typeface="+mj-ea"/>
                  <a:cs typeface="+mj-cs"/>
                  <a:sym typeface="Calibri"/>
                </a:defRPr>
              </a:pPr>
              <a:endParaRPr/>
            </a:p>
          </p:txBody>
        </p:sp>
        <p:sp>
          <p:nvSpPr>
            <p:cNvPr id="465" name="Solltest du doch einmal überrascht werden, kannst du vorübergehend Toilettenpapier zum Schutz verwenden."/>
            <p:cNvSpPr/>
            <p:nvPr/>
          </p:nvSpPr>
          <p:spPr>
            <a:xfrm>
              <a:off x="59514" y="59515"/>
              <a:ext cx="7506772" cy="1158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defRPr sz="2400">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Solltest du doch einmal überrascht werden, kannst du vorübergehend Toilettenpapier zum Schutz verwenden.</a:t>
              </a:r>
            </a:p>
          </p:txBody>
        </p:sp>
      </p:grpSp>
      <p:grpSp>
        <p:nvGrpSpPr>
          <p:cNvPr id="469" name="Picture 4"/>
          <p:cNvGrpSpPr/>
          <p:nvPr/>
        </p:nvGrpSpPr>
        <p:grpSpPr>
          <a:xfrm>
            <a:off x="7473172" y="4114800"/>
            <a:ext cx="1530610" cy="1530609"/>
            <a:chOff x="-1" y="0"/>
            <a:chExt cx="1530609" cy="1530608"/>
          </a:xfrm>
        </p:grpSpPr>
        <p:sp>
          <p:nvSpPr>
            <p:cNvPr id="467" name="Quadrat"/>
            <p:cNvSpPr/>
            <p:nvPr/>
          </p:nvSpPr>
          <p:spPr>
            <a:xfrm rot="21172040">
              <a:off x="79808" y="79810"/>
              <a:ext cx="1370989" cy="1370987"/>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468" name="image52.png" descr="image52.png"/>
            <p:cNvPicPr>
              <a:picLocks noChangeAspect="1"/>
            </p:cNvPicPr>
            <p:nvPr/>
          </p:nvPicPr>
          <p:blipFill>
            <a:blip r:embed="rId4">
              <a:extLst/>
            </a:blip>
            <a:stretch>
              <a:fillRect/>
            </a:stretch>
          </p:blipFill>
          <p:spPr>
            <a:xfrm rot="21172040">
              <a:off x="79810" y="79810"/>
              <a:ext cx="1370987" cy="1370987"/>
            </a:xfrm>
            <a:prstGeom prst="rect">
              <a:avLst/>
            </a:prstGeom>
            <a:ln w="76200" cap="rnd">
              <a:solidFill>
                <a:schemeClr val="accent1"/>
              </a:solidFill>
              <a:prstDash val="solid"/>
              <a:round/>
            </a:ln>
            <a:effectLst>
              <a:outerShdw blurRad="50800" rotWithShape="0">
                <a:srgbClr val="000000">
                  <a:alpha val="41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 descr="Picture 12"/>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123" name="Picture 1" descr="Picture 1"/>
          <p:cNvPicPr>
            <a:picLocks noChangeAspect="1"/>
          </p:cNvPicPr>
          <p:nvPr/>
        </p:nvPicPr>
        <p:blipFill>
          <a:blip r:embed="rId3">
            <a:extLst/>
          </a:blip>
          <a:stretch>
            <a:fillRect/>
          </a:stretch>
        </p:blipFill>
        <p:spPr>
          <a:xfrm rot="639858">
            <a:off x="955793" y="2742732"/>
            <a:ext cx="2700978" cy="1145259"/>
          </a:xfrm>
          <a:prstGeom prst="rect">
            <a:avLst/>
          </a:prstGeom>
          <a:ln w="12700">
            <a:miter lim="400000"/>
          </a:ln>
        </p:spPr>
      </p:pic>
      <p:pic>
        <p:nvPicPr>
          <p:cNvPr id="124" name="Picture 2" descr="Picture 2"/>
          <p:cNvPicPr>
            <a:picLocks noChangeAspect="1"/>
          </p:cNvPicPr>
          <p:nvPr/>
        </p:nvPicPr>
        <p:blipFill>
          <a:blip r:embed="rId4">
            <a:extLst/>
          </a:blip>
          <a:stretch>
            <a:fillRect/>
          </a:stretch>
        </p:blipFill>
        <p:spPr>
          <a:xfrm rot="21352394">
            <a:off x="914400" y="2743200"/>
            <a:ext cx="2662878" cy="1136688"/>
          </a:xfrm>
          <a:prstGeom prst="rect">
            <a:avLst/>
          </a:prstGeom>
          <a:ln w="12700">
            <a:miter lim="400000"/>
          </a:ln>
        </p:spPr>
      </p:pic>
      <p:sp>
        <p:nvSpPr>
          <p:cNvPr id="125"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126" name="Title 1"/>
          <p:cNvSpPr/>
          <p:nvPr/>
        </p:nvSpPr>
        <p:spPr>
          <a:xfrm>
            <a:off x="914400" y="2517811"/>
            <a:ext cx="7772400" cy="13620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defRPr sz="48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lvl1pPr>
          </a:lstStyle>
          <a:p>
            <a:r>
              <a:t>Pubertät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474"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20</a:t>
            </a:r>
          </a:p>
        </p:txBody>
      </p:sp>
      <p:sp>
        <p:nvSpPr>
          <p:cNvPr id="475" name="Title 3"/>
          <p:cNvSpPr>
            <a:spLocks noGrp="1"/>
          </p:cNvSpPr>
          <p:nvPr>
            <p:ph type="title"/>
          </p:nvPr>
        </p:nvSpPr>
        <p:spPr>
          <a:prstGeom prst="rect">
            <a:avLst/>
          </a:prstGeom>
        </p:spPr>
        <p:txBody>
          <a:bodyPr/>
          <a:lstStyle>
            <a:lvl1pPr>
              <a:defRPr sz="3400"/>
            </a:lvl1pPr>
          </a:lstStyle>
          <a:p>
            <a:r>
              <a:t>Hygieneprodukte während der Periode</a:t>
            </a:r>
          </a:p>
        </p:txBody>
      </p:sp>
      <p:pic>
        <p:nvPicPr>
          <p:cNvPr id="476" name="Picture 4" descr="Picture 4"/>
          <p:cNvPicPr>
            <a:picLocks noChangeAspect="1"/>
          </p:cNvPicPr>
          <p:nvPr/>
        </p:nvPicPr>
        <p:blipFill>
          <a:blip r:embed="rId3">
            <a:extLst/>
          </a:blip>
          <a:stretch>
            <a:fillRect/>
          </a:stretch>
        </p:blipFill>
        <p:spPr>
          <a:xfrm>
            <a:off x="1143000" y="4321276"/>
            <a:ext cx="1358642" cy="1358643"/>
          </a:xfrm>
          <a:prstGeom prst="rect">
            <a:avLst/>
          </a:prstGeom>
          <a:ln w="12700">
            <a:miter lim="400000"/>
          </a:ln>
        </p:spPr>
      </p:pic>
      <p:pic>
        <p:nvPicPr>
          <p:cNvPr id="477" name="Picture 5" descr="Picture 5"/>
          <p:cNvPicPr>
            <a:picLocks noChangeAspect="1"/>
          </p:cNvPicPr>
          <p:nvPr/>
        </p:nvPicPr>
        <p:blipFill>
          <a:blip r:embed="rId4">
            <a:extLst/>
          </a:blip>
          <a:stretch>
            <a:fillRect/>
          </a:stretch>
        </p:blipFill>
        <p:spPr>
          <a:xfrm>
            <a:off x="1173767" y="2897128"/>
            <a:ext cx="1306326" cy="1306327"/>
          </a:xfrm>
          <a:prstGeom prst="rect">
            <a:avLst/>
          </a:prstGeom>
          <a:ln w="12700">
            <a:miter lim="400000"/>
          </a:ln>
        </p:spPr>
      </p:pic>
      <p:pic>
        <p:nvPicPr>
          <p:cNvPr id="478" name="Picture 6" descr="Picture 6"/>
          <p:cNvPicPr>
            <a:picLocks noChangeAspect="1"/>
          </p:cNvPicPr>
          <p:nvPr/>
        </p:nvPicPr>
        <p:blipFill>
          <a:blip r:embed="rId5">
            <a:extLst/>
          </a:blip>
          <a:stretch>
            <a:fillRect/>
          </a:stretch>
        </p:blipFill>
        <p:spPr>
          <a:xfrm>
            <a:off x="1143000" y="1409131"/>
            <a:ext cx="1370178" cy="1370181"/>
          </a:xfrm>
          <a:prstGeom prst="rect">
            <a:avLst/>
          </a:prstGeom>
          <a:ln w="12700">
            <a:miter lim="400000"/>
          </a:ln>
        </p:spPr>
      </p:pic>
      <p:grpSp>
        <p:nvGrpSpPr>
          <p:cNvPr id="481" name="Rectangular Callout 8"/>
          <p:cNvGrpSpPr/>
          <p:nvPr/>
        </p:nvGrpSpPr>
        <p:grpSpPr>
          <a:xfrm>
            <a:off x="2516493" y="1600198"/>
            <a:ext cx="4798711" cy="1080096"/>
            <a:chOff x="0" y="-1"/>
            <a:chExt cx="4798709" cy="1080095"/>
          </a:xfrm>
        </p:grpSpPr>
        <p:sp>
          <p:nvSpPr>
            <p:cNvPr id="479" name="Form"/>
            <p:cNvSpPr/>
            <p:nvPr/>
          </p:nvSpPr>
          <p:spPr>
            <a:xfrm>
              <a:off x="-1" y="-2"/>
              <a:ext cx="4798710" cy="1080096"/>
            </a:xfrm>
            <a:custGeom>
              <a:avLst/>
              <a:gdLst/>
              <a:ahLst/>
              <a:cxnLst>
                <a:cxn ang="0">
                  <a:pos x="wd2" y="hd2"/>
                </a:cxn>
                <a:cxn ang="5400000">
                  <a:pos x="wd2" y="hd2"/>
                </a:cxn>
                <a:cxn ang="10800000">
                  <a:pos x="wd2" y="hd2"/>
                </a:cxn>
                <a:cxn ang="16200000">
                  <a:pos x="wd2" y="hd2"/>
                </a:cxn>
              </a:cxnLst>
              <a:rect l="0" t="0" r="r" b="b"/>
              <a:pathLst>
                <a:path w="21600" h="21600" extrusionOk="0">
                  <a:moveTo>
                    <a:pt x="3421" y="0"/>
                  </a:moveTo>
                  <a:lnTo>
                    <a:pt x="21600" y="0"/>
                  </a:lnTo>
                  <a:lnTo>
                    <a:pt x="21600" y="21600"/>
                  </a:lnTo>
                  <a:lnTo>
                    <a:pt x="3421" y="21600"/>
                  </a:lnTo>
                  <a:lnTo>
                    <a:pt x="3421" y="9000"/>
                  </a:lnTo>
                  <a:lnTo>
                    <a:pt x="0" y="8910"/>
                  </a:lnTo>
                  <a:lnTo>
                    <a:pt x="3421" y="3600"/>
                  </a:lnTo>
                  <a:close/>
                </a:path>
              </a:pathLst>
            </a:custGeom>
            <a:solidFill>
              <a:srgbClr val="A3D9EA"/>
            </a:soli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2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480" name="Binden"/>
            <p:cNvSpPr/>
            <p:nvPr/>
          </p:nvSpPr>
          <p:spPr>
            <a:xfrm>
              <a:off x="760105" y="259374"/>
              <a:ext cx="4038605"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2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Binden</a:t>
              </a:r>
            </a:p>
          </p:txBody>
        </p:sp>
      </p:grpSp>
      <p:grpSp>
        <p:nvGrpSpPr>
          <p:cNvPr id="484" name="Rectangular Callout 9"/>
          <p:cNvGrpSpPr/>
          <p:nvPr/>
        </p:nvGrpSpPr>
        <p:grpSpPr>
          <a:xfrm>
            <a:off x="2612045" y="3123362"/>
            <a:ext cx="4703159" cy="1080096"/>
            <a:chOff x="-1" y="-1"/>
            <a:chExt cx="4703157" cy="1080094"/>
          </a:xfrm>
        </p:grpSpPr>
        <p:sp>
          <p:nvSpPr>
            <p:cNvPr id="482" name="Form"/>
            <p:cNvSpPr/>
            <p:nvPr/>
          </p:nvSpPr>
          <p:spPr>
            <a:xfrm>
              <a:off x="-2" y="-2"/>
              <a:ext cx="4703159" cy="1080095"/>
            </a:xfrm>
            <a:custGeom>
              <a:avLst/>
              <a:gdLst/>
              <a:ahLst/>
              <a:cxnLst>
                <a:cxn ang="0">
                  <a:pos x="wd2" y="hd2"/>
                </a:cxn>
                <a:cxn ang="5400000">
                  <a:pos x="wd2" y="hd2"/>
                </a:cxn>
                <a:cxn ang="10800000">
                  <a:pos x="wd2" y="hd2"/>
                </a:cxn>
                <a:cxn ang="16200000">
                  <a:pos x="wd2" y="hd2"/>
                </a:cxn>
              </a:cxnLst>
              <a:rect l="0" t="0" r="r" b="b"/>
              <a:pathLst>
                <a:path w="21600" h="21600" extrusionOk="0">
                  <a:moveTo>
                    <a:pt x="3052" y="0"/>
                  </a:moveTo>
                  <a:lnTo>
                    <a:pt x="21600" y="0"/>
                  </a:lnTo>
                  <a:lnTo>
                    <a:pt x="21600" y="21600"/>
                  </a:lnTo>
                  <a:lnTo>
                    <a:pt x="3052" y="21600"/>
                  </a:lnTo>
                  <a:lnTo>
                    <a:pt x="3052" y="18000"/>
                  </a:lnTo>
                  <a:lnTo>
                    <a:pt x="0" y="11912"/>
                  </a:lnTo>
                  <a:lnTo>
                    <a:pt x="3052" y="12600"/>
                  </a:lnTo>
                  <a:close/>
                </a:path>
              </a:pathLst>
            </a:custGeom>
            <a:solidFill>
              <a:srgbClr val="CABAD1"/>
            </a:solidFill>
            <a:ln w="9525" cap="flat">
              <a:solidFill>
                <a:srgbClr val="BE4B48"/>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32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483" name="Slipeinlagen"/>
            <p:cNvSpPr/>
            <p:nvPr/>
          </p:nvSpPr>
          <p:spPr>
            <a:xfrm>
              <a:off x="664552" y="259374"/>
              <a:ext cx="4038604"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2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Slipeinlagen</a:t>
              </a:r>
            </a:p>
          </p:txBody>
        </p:sp>
      </p:grpSp>
      <p:grpSp>
        <p:nvGrpSpPr>
          <p:cNvPr id="487" name="Rectangular Callout 10"/>
          <p:cNvGrpSpPr/>
          <p:nvPr/>
        </p:nvGrpSpPr>
        <p:grpSpPr>
          <a:xfrm>
            <a:off x="2516493" y="4567982"/>
            <a:ext cx="4798711" cy="1080095"/>
            <a:chOff x="0" y="-1"/>
            <a:chExt cx="4798709" cy="1080094"/>
          </a:xfrm>
        </p:grpSpPr>
        <p:sp>
          <p:nvSpPr>
            <p:cNvPr id="485" name="Form"/>
            <p:cNvSpPr/>
            <p:nvPr/>
          </p:nvSpPr>
          <p:spPr>
            <a:xfrm>
              <a:off x="-1" y="-2"/>
              <a:ext cx="4798710" cy="1080095"/>
            </a:xfrm>
            <a:custGeom>
              <a:avLst/>
              <a:gdLst/>
              <a:ahLst/>
              <a:cxnLst>
                <a:cxn ang="0">
                  <a:pos x="wd2" y="hd2"/>
                </a:cxn>
                <a:cxn ang="5400000">
                  <a:pos x="wd2" y="hd2"/>
                </a:cxn>
                <a:cxn ang="10800000">
                  <a:pos x="wd2" y="hd2"/>
                </a:cxn>
                <a:cxn ang="16200000">
                  <a:pos x="wd2" y="hd2"/>
                </a:cxn>
              </a:cxnLst>
              <a:rect l="0" t="0" r="r" b="b"/>
              <a:pathLst>
                <a:path w="21600" h="21600" extrusionOk="0">
                  <a:moveTo>
                    <a:pt x="3421" y="0"/>
                  </a:moveTo>
                  <a:lnTo>
                    <a:pt x="21600" y="0"/>
                  </a:lnTo>
                  <a:lnTo>
                    <a:pt x="21600" y="21600"/>
                  </a:lnTo>
                  <a:lnTo>
                    <a:pt x="3421" y="21600"/>
                  </a:lnTo>
                  <a:lnTo>
                    <a:pt x="3421" y="9000"/>
                  </a:lnTo>
                  <a:lnTo>
                    <a:pt x="0" y="8910"/>
                  </a:lnTo>
                  <a:lnTo>
                    <a:pt x="3421" y="3600"/>
                  </a:lnTo>
                  <a:close/>
                </a:path>
              </a:pathLst>
            </a:custGeom>
            <a:solidFill>
              <a:srgbClr val="E6F1EF"/>
            </a:soli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486" name="Tampons"/>
            <p:cNvSpPr/>
            <p:nvPr/>
          </p:nvSpPr>
          <p:spPr>
            <a:xfrm>
              <a:off x="760105" y="259374"/>
              <a:ext cx="4038605"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2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Tampons</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492" name="Content Placeholder 1"/>
          <p:cNvSpPr>
            <a:spLocks noGrp="1"/>
          </p:cNvSpPr>
          <p:nvPr>
            <p:ph type="body" sz="quarter" idx="1"/>
          </p:nvPr>
        </p:nvSpPr>
        <p:spPr>
          <a:xfrm>
            <a:off x="914400" y="990600"/>
            <a:ext cx="7848600" cy="838200"/>
          </a:xfrm>
          <a:prstGeom prst="rect">
            <a:avLst/>
          </a:prstGeom>
        </p:spPr>
        <p:txBody>
          <a:bodyPr/>
          <a:lstStyle>
            <a:lvl1pPr marL="0" indent="0">
              <a:spcBef>
                <a:spcPts val="400"/>
              </a:spcBef>
              <a:buSzTx/>
              <a:buNone/>
              <a:defRPr sz="2000"/>
            </a:lvl1pPr>
          </a:lstStyle>
          <a:p>
            <a:r>
              <a:t>Hygieneartikel nehmen den Menstruationsfluss auf und sorgen für ein frisches Gefühl</a:t>
            </a:r>
          </a:p>
        </p:txBody>
      </p:sp>
      <p:sp>
        <p:nvSpPr>
          <p:cNvPr id="493"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21</a:t>
            </a:r>
          </a:p>
        </p:txBody>
      </p:sp>
      <p:sp>
        <p:nvSpPr>
          <p:cNvPr id="494" name="Title 3"/>
          <p:cNvSpPr>
            <a:spLocks noGrp="1"/>
          </p:cNvSpPr>
          <p:nvPr>
            <p:ph type="title"/>
          </p:nvPr>
        </p:nvSpPr>
        <p:spPr>
          <a:xfrm>
            <a:off x="-76200" y="228600"/>
            <a:ext cx="9144000" cy="933450"/>
          </a:xfrm>
          <a:prstGeom prst="rect">
            <a:avLst/>
          </a:prstGeom>
        </p:spPr>
        <p:txBody>
          <a:bodyPr/>
          <a:lstStyle>
            <a:lvl1pPr>
              <a:defRPr sz="2800"/>
            </a:lvl1pPr>
          </a:lstStyle>
          <a:p>
            <a:r>
              <a:t>Wie schütze ich mich während der Periode?</a:t>
            </a:r>
          </a:p>
        </p:txBody>
      </p:sp>
      <p:graphicFrame>
        <p:nvGraphicFramePr>
          <p:cNvPr id="495" name="Table 4"/>
          <p:cNvGraphicFramePr/>
          <p:nvPr/>
        </p:nvGraphicFramePr>
        <p:xfrm>
          <a:off x="990600" y="1981200"/>
          <a:ext cx="6934200" cy="3495069"/>
        </p:xfrm>
        <a:graphic>
          <a:graphicData uri="http://schemas.openxmlformats.org/drawingml/2006/table">
            <a:tbl>
              <a:tblPr firstRow="1">
                <a:tableStyleId>{4C3C2611-4C71-4FC5-86AE-919BDF0F9419}</a:tableStyleId>
              </a:tblPr>
              <a:tblGrid>
                <a:gridCol w="1657350"/>
                <a:gridCol w="1657350"/>
                <a:gridCol w="1657350"/>
                <a:gridCol w="1962150"/>
              </a:tblGrid>
              <a:tr h="492789">
                <a:tc>
                  <a:txBody>
                    <a:bodyPr/>
                    <a:lstStyle/>
                    <a:p>
                      <a:pPr algn="l">
                        <a:defRPr sz="1800" b="0">
                          <a:solidFill>
                            <a:srgbClr val="000000"/>
                          </a:solidFill>
                        </a:defRPr>
                      </a:pPr>
                      <a:r>
                        <a:rPr b="1">
                          <a:solidFill>
                            <a:srgbClr val="FFFFFF"/>
                          </a:solidFill>
                          <a:effectLst>
                            <a:outerShdw blurRad="38100" dist="38100" dir="2700000" rotWithShape="0">
                              <a:srgbClr val="000000">
                                <a:alpha val="43137"/>
                              </a:srgbClr>
                            </a:outerShdw>
                          </a:effectLst>
                        </a:rPr>
                        <a:t>Drei Mittel zum Schutz</a:t>
                      </a:r>
                    </a:p>
                  </a:txBody>
                  <a:tcPr marL="45720" marR="45720" horzOverflow="overflow">
                    <a:lnL>
                      <a:solidFill>
                        <a:srgbClr val="46AAC4"/>
                      </a:solidFill>
                    </a:lnL>
                  </a:tcPr>
                </a:tc>
                <a:tc>
                  <a:txBody>
                    <a:bodyPr/>
                    <a:lstStyle/>
                    <a:p>
                      <a:pPr algn="l">
                        <a:defRPr sz="1800" b="0">
                          <a:solidFill>
                            <a:srgbClr val="000000"/>
                          </a:solidFill>
                        </a:defRPr>
                      </a:pPr>
                      <a:r>
                        <a:rPr b="1">
                          <a:solidFill>
                            <a:srgbClr val="FFFFFF"/>
                          </a:solidFill>
                          <a:effectLst>
                            <a:outerShdw blurRad="38100" dist="38100" dir="2700000" rotWithShape="0">
                              <a:srgbClr val="000000">
                                <a:alpha val="43137"/>
                              </a:srgbClr>
                            </a:outerShdw>
                          </a:effectLst>
                        </a:rPr>
                        <a:t>Wie trägst du sie?</a:t>
                      </a:r>
                    </a:p>
                  </a:txBody>
                  <a:tcPr marL="45720" marR="45720" horzOverflow="overflow"/>
                </a:tc>
                <a:tc>
                  <a:txBody>
                    <a:bodyPr/>
                    <a:lstStyle/>
                    <a:p>
                      <a:pPr algn="l">
                        <a:defRPr sz="1800" b="0">
                          <a:solidFill>
                            <a:srgbClr val="000000"/>
                          </a:solidFill>
                        </a:defRPr>
                      </a:pPr>
                      <a:r>
                        <a:rPr b="1">
                          <a:solidFill>
                            <a:srgbClr val="FFFFFF"/>
                          </a:solidFill>
                          <a:effectLst>
                            <a:outerShdw blurRad="38100" dist="38100" dir="2700000" rotWithShape="0">
                              <a:srgbClr val="000000">
                                <a:alpha val="43137"/>
                              </a:srgbClr>
                            </a:outerShdw>
                          </a:effectLst>
                        </a:rPr>
                        <a:t>Wann benutzt du sie?</a:t>
                      </a:r>
                    </a:p>
                  </a:txBody>
                  <a:tcPr marL="45720" marR="45720" horzOverflow="overflow"/>
                </a:tc>
                <a:tc>
                  <a:txBody>
                    <a:bodyPr/>
                    <a:lstStyle/>
                    <a:p>
                      <a:pPr algn="l">
                        <a:defRPr sz="1800" b="0">
                          <a:solidFill>
                            <a:srgbClr val="000000"/>
                          </a:solidFill>
                        </a:defRPr>
                      </a:pPr>
                      <a:r>
                        <a:rPr b="1">
                          <a:solidFill>
                            <a:srgbClr val="FFFFFF"/>
                          </a:solidFill>
                          <a:effectLst>
                            <a:outerShdw blurRad="38100" dist="38100" dir="2700000" rotWithShape="0">
                              <a:srgbClr val="000000">
                                <a:alpha val="43137"/>
                              </a:srgbClr>
                            </a:outerShdw>
                          </a:effectLst>
                        </a:rPr>
                        <a:t>Wie benutzt du sie?</a:t>
                      </a:r>
                    </a:p>
                  </a:txBody>
                  <a:tcPr marL="45720" marR="45720" horzOverflow="overflow">
                    <a:lnR>
                      <a:solidFill>
                        <a:srgbClr val="46AAC4"/>
                      </a:solidFill>
                    </a:lnR>
                  </a:tcPr>
                </a:tc>
              </a:tr>
              <a:tr h="990600">
                <a:tc>
                  <a:txBody>
                    <a:bodyPr/>
                    <a:lstStyle/>
                    <a:p>
                      <a:pPr algn="l">
                        <a:defRPr sz="1800"/>
                      </a:pPr>
                      <a:r>
                        <a:t>Binden</a:t>
                      </a:r>
                    </a:p>
                  </a:txBody>
                  <a:tcPr marL="45720" marR="45720" horzOverflow="overflow"/>
                </a:tc>
                <a:tc>
                  <a:txBody>
                    <a:bodyPr/>
                    <a:lstStyle/>
                    <a:p>
                      <a:pPr algn="l">
                        <a:lnSpc>
                          <a:spcPct val="90000"/>
                        </a:lnSpc>
                        <a:defRPr sz="1800"/>
                      </a:pPr>
                      <a:r>
                        <a:t>Außerhalb des Körpers</a:t>
                      </a:r>
                    </a:p>
                  </a:txBody>
                  <a:tcPr marL="45720" marR="45720" horzOverflow="overflow"/>
                </a:tc>
                <a:tc>
                  <a:txBody>
                    <a:bodyPr/>
                    <a:lstStyle/>
                    <a:p>
                      <a:pPr algn="l">
                        <a:defRPr sz="1800"/>
                      </a:pPr>
                      <a:r>
                        <a:t>Während der Periode</a:t>
                      </a:r>
                    </a:p>
                  </a:txBody>
                  <a:tcPr marL="45720" marR="45720" horzOverflow="overflow"/>
                </a:tc>
                <a:tc rowSpan="2">
                  <a:txBody>
                    <a:bodyPr/>
                    <a:lstStyle/>
                    <a:p>
                      <a:pPr algn="l">
                        <a:defRPr sz="1800" b="1">
                          <a:solidFill>
                            <a:srgbClr val="17375E"/>
                          </a:solidFill>
                        </a:defRPr>
                      </a:pPr>
                      <a:endParaRPr/>
                    </a:p>
                  </a:txBody>
                  <a:tcPr marL="45720" marR="45720" horzOverflow="overflow"/>
                </a:tc>
              </a:tr>
              <a:tr h="1027863">
                <a:tc>
                  <a:txBody>
                    <a:bodyPr/>
                    <a:lstStyle/>
                    <a:p>
                      <a:pPr algn="l">
                        <a:defRPr sz="1800"/>
                      </a:pPr>
                      <a:r>
                        <a:t>Slip- einlagen</a:t>
                      </a:r>
                    </a:p>
                  </a:txBody>
                  <a:tcPr marL="45720" marR="45720" horzOverflow="overflow">
                    <a:noFill/>
                  </a:tcPr>
                </a:tc>
                <a:tc>
                  <a:txBody>
                    <a:bodyPr/>
                    <a:lstStyle/>
                    <a:p>
                      <a:pPr algn="l">
                        <a:lnSpc>
                          <a:spcPct val="90000"/>
                        </a:lnSpc>
                        <a:defRPr sz="1800"/>
                      </a:pPr>
                      <a:r>
                        <a:t>Außerhalb des Körpers</a:t>
                      </a:r>
                    </a:p>
                  </a:txBody>
                  <a:tcPr marL="45720" marR="45720" horzOverflow="overflow">
                    <a:noFill/>
                  </a:tcPr>
                </a:tc>
                <a:tc>
                  <a:txBody>
                    <a:bodyPr/>
                    <a:lstStyle/>
                    <a:p>
                      <a:pPr algn="l">
                        <a:defRPr sz="1800"/>
                      </a:pPr>
                      <a:r>
                        <a:t>Jeden Tag</a:t>
                      </a:r>
                    </a:p>
                  </a:txBody>
                  <a:tcPr marL="45720" marR="45720" horzOverflow="overflow">
                    <a:noFill/>
                  </a:tcPr>
                </a:tc>
                <a:tc vMerge="1">
                  <a:txBody>
                    <a:bodyPr/>
                    <a:lstStyle/>
                    <a:p>
                      <a:endParaRPr lang="de-DE"/>
                    </a:p>
                  </a:txBody>
                  <a:tcPr/>
                </a:tc>
              </a:tr>
              <a:tr h="836526">
                <a:tc>
                  <a:txBody>
                    <a:bodyPr/>
                    <a:lstStyle/>
                    <a:p>
                      <a:pPr algn="l">
                        <a:defRPr sz="1800"/>
                      </a:pPr>
                      <a:r>
                        <a:t>Tampons</a:t>
                      </a:r>
                    </a:p>
                  </a:txBody>
                  <a:tcPr marL="45720" marR="45720" horzOverflow="overflow"/>
                </a:tc>
                <a:tc>
                  <a:txBody>
                    <a:bodyPr/>
                    <a:lstStyle/>
                    <a:p>
                      <a:pPr algn="l">
                        <a:lnSpc>
                          <a:spcPct val="90000"/>
                        </a:lnSpc>
                        <a:defRPr sz="1800"/>
                      </a:pPr>
                      <a:r>
                        <a:t>Innerhalb des Körpers</a:t>
                      </a:r>
                    </a:p>
                  </a:txBody>
                  <a:tcPr marL="45720" marR="45720" horzOverflow="overflow"/>
                </a:tc>
                <a:tc>
                  <a:txBody>
                    <a:bodyPr/>
                    <a:lstStyle/>
                    <a:p>
                      <a:pPr algn="l">
                        <a:defRPr sz="1800"/>
                      </a:pPr>
                      <a:r>
                        <a:t>Während der Periode</a:t>
                      </a:r>
                    </a:p>
                  </a:txBody>
                  <a:tcPr marL="45720" marR="45720" horzOverflow="overflow"/>
                </a:tc>
                <a:tc>
                  <a:txBody>
                    <a:bodyPr/>
                    <a:lstStyle/>
                    <a:p>
                      <a:pPr algn="l">
                        <a:defRPr sz="1800" b="1">
                          <a:solidFill>
                            <a:srgbClr val="17375E"/>
                          </a:solidFill>
                        </a:defRPr>
                      </a:pPr>
                      <a:endParaRPr/>
                    </a:p>
                  </a:txBody>
                  <a:tcPr marL="45720" marR="45720" horzOverflow="overflow"/>
                </a:tc>
              </a:tr>
            </a:tbl>
          </a:graphicData>
        </a:graphic>
      </p:graphicFrame>
      <p:pic>
        <p:nvPicPr>
          <p:cNvPr id="496" name="Picture 2" descr="Picture 2"/>
          <p:cNvPicPr>
            <a:picLocks noChangeAspect="1"/>
          </p:cNvPicPr>
          <p:nvPr/>
        </p:nvPicPr>
        <p:blipFill>
          <a:blip r:embed="rId3">
            <a:extLst/>
          </a:blip>
          <a:stretch>
            <a:fillRect/>
          </a:stretch>
        </p:blipFill>
        <p:spPr>
          <a:xfrm>
            <a:off x="6324600" y="4800600"/>
            <a:ext cx="990600" cy="990600"/>
          </a:xfrm>
          <a:prstGeom prst="rect">
            <a:avLst/>
          </a:prstGeom>
          <a:ln w="12700">
            <a:miter lim="400000"/>
          </a:ln>
          <a:effectLst>
            <a:outerShdw blurRad="292100" dist="139700" dir="2700000" rotWithShape="0">
              <a:srgbClr val="333333">
                <a:alpha val="64999"/>
              </a:srgbClr>
            </a:outerShdw>
          </a:effectLst>
        </p:spPr>
      </p:pic>
      <p:pic>
        <p:nvPicPr>
          <p:cNvPr id="497" name="Picture 4" descr="Picture 4"/>
          <p:cNvPicPr>
            <a:picLocks noChangeAspect="1"/>
          </p:cNvPicPr>
          <p:nvPr/>
        </p:nvPicPr>
        <p:blipFill>
          <a:blip r:embed="rId4">
            <a:extLst/>
          </a:blip>
          <a:stretch>
            <a:fillRect/>
          </a:stretch>
        </p:blipFill>
        <p:spPr>
          <a:xfrm>
            <a:off x="6019800" y="2936238"/>
            <a:ext cx="853439" cy="568962"/>
          </a:xfrm>
          <a:prstGeom prst="rect">
            <a:avLst/>
          </a:prstGeom>
          <a:ln w="12700">
            <a:miter lim="400000"/>
          </a:ln>
          <a:effectLst>
            <a:outerShdw blurRad="190500" rotWithShape="0">
              <a:srgbClr val="000000">
                <a:alpha val="70000"/>
              </a:srgbClr>
            </a:outerShdw>
          </a:effectLst>
        </p:spPr>
      </p:pic>
      <p:pic>
        <p:nvPicPr>
          <p:cNvPr id="498" name="Picture 4" descr="Picture 4"/>
          <p:cNvPicPr>
            <a:picLocks noChangeAspect="1"/>
          </p:cNvPicPr>
          <p:nvPr/>
        </p:nvPicPr>
        <p:blipFill>
          <a:blip r:embed="rId5">
            <a:extLst/>
          </a:blip>
          <a:stretch>
            <a:fillRect/>
          </a:stretch>
        </p:blipFill>
        <p:spPr>
          <a:xfrm>
            <a:off x="6400800" y="3585586"/>
            <a:ext cx="914400" cy="529216"/>
          </a:xfrm>
          <a:prstGeom prst="rect">
            <a:avLst/>
          </a:prstGeom>
          <a:ln w="12700">
            <a:miter lim="400000"/>
          </a:ln>
          <a:effectLst>
            <a:outerShdw blurRad="190500" rotWithShape="0">
              <a:srgbClr val="000000">
                <a:alpha val="70000"/>
              </a:srgbClr>
            </a:outerShdw>
          </a:effectLst>
        </p:spPr>
      </p:pic>
      <p:pic>
        <p:nvPicPr>
          <p:cNvPr id="499" name="Picture 4" descr="Picture 4"/>
          <p:cNvPicPr>
            <a:picLocks noChangeAspect="1"/>
          </p:cNvPicPr>
          <p:nvPr/>
        </p:nvPicPr>
        <p:blipFill>
          <a:blip r:embed="rId6">
            <a:extLst/>
          </a:blip>
          <a:stretch>
            <a:fillRect/>
          </a:stretch>
        </p:blipFill>
        <p:spPr>
          <a:xfrm>
            <a:off x="6858000" y="4191000"/>
            <a:ext cx="914400" cy="587828"/>
          </a:xfrm>
          <a:prstGeom prst="rect">
            <a:avLst/>
          </a:prstGeom>
          <a:ln w="12700">
            <a:miter lim="400000"/>
          </a:ln>
          <a:effectLst>
            <a:outerShdw blurRad="190500" rotWithShape="0">
              <a:srgbClr val="000000">
                <a:alpha val="70000"/>
              </a:srgbClr>
            </a:outerShdw>
          </a:effectLst>
        </p:spPr>
      </p:pic>
      <p:pic>
        <p:nvPicPr>
          <p:cNvPr id="500" name="Picture 8" descr="Picture 8"/>
          <p:cNvPicPr>
            <a:picLocks noChangeAspect="1"/>
          </p:cNvPicPr>
          <p:nvPr/>
        </p:nvPicPr>
        <p:blipFill>
          <a:blip r:embed="rId7">
            <a:extLst/>
          </a:blip>
          <a:stretch>
            <a:fillRect/>
          </a:stretch>
        </p:blipFill>
        <p:spPr>
          <a:xfrm>
            <a:off x="1844051" y="3850192"/>
            <a:ext cx="823773" cy="823774"/>
          </a:xfrm>
          <a:prstGeom prst="rect">
            <a:avLst/>
          </a:prstGeom>
          <a:ln w="12700">
            <a:miter lim="400000"/>
          </a:ln>
        </p:spPr>
      </p:pic>
      <p:pic>
        <p:nvPicPr>
          <p:cNvPr id="501" name="Picture 9" descr="Picture 9"/>
          <p:cNvPicPr>
            <a:picLocks noChangeAspect="1"/>
          </p:cNvPicPr>
          <p:nvPr/>
        </p:nvPicPr>
        <p:blipFill>
          <a:blip r:embed="rId8">
            <a:extLst/>
          </a:blip>
          <a:stretch>
            <a:fillRect/>
          </a:stretch>
        </p:blipFill>
        <p:spPr>
          <a:xfrm>
            <a:off x="1791523" y="4800600"/>
            <a:ext cx="876301" cy="876300"/>
          </a:xfrm>
          <a:prstGeom prst="rect">
            <a:avLst/>
          </a:prstGeom>
          <a:ln w="12700">
            <a:miter lim="400000"/>
          </a:ln>
        </p:spPr>
      </p:pic>
      <p:pic>
        <p:nvPicPr>
          <p:cNvPr id="502" name="Picture 11" descr="Picture 11"/>
          <p:cNvPicPr>
            <a:picLocks noChangeAspect="1"/>
          </p:cNvPicPr>
          <p:nvPr/>
        </p:nvPicPr>
        <p:blipFill>
          <a:blip r:embed="rId9">
            <a:extLst/>
          </a:blip>
          <a:stretch>
            <a:fillRect/>
          </a:stretch>
        </p:blipFill>
        <p:spPr>
          <a:xfrm>
            <a:off x="1753423" y="2686050"/>
            <a:ext cx="952501" cy="952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Picture 11" descr="Picture 11"/>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507" name="Picture 8" descr="Picture 8"/>
          <p:cNvPicPr>
            <a:picLocks noChangeAspect="1"/>
          </p:cNvPicPr>
          <p:nvPr/>
        </p:nvPicPr>
        <p:blipFill>
          <a:blip r:embed="rId3">
            <a:extLst/>
          </a:blip>
          <a:stretch>
            <a:fillRect/>
          </a:stretch>
        </p:blipFill>
        <p:spPr>
          <a:xfrm rot="21413809">
            <a:off x="302821" y="2211975"/>
            <a:ext cx="6681866" cy="1940662"/>
          </a:xfrm>
          <a:prstGeom prst="rect">
            <a:avLst/>
          </a:prstGeom>
          <a:ln w="12700">
            <a:miter lim="400000"/>
          </a:ln>
        </p:spPr>
      </p:pic>
      <p:pic>
        <p:nvPicPr>
          <p:cNvPr id="508" name="Picture 9" descr="Picture 9"/>
          <p:cNvPicPr>
            <a:picLocks noChangeAspect="1"/>
          </p:cNvPicPr>
          <p:nvPr/>
        </p:nvPicPr>
        <p:blipFill>
          <a:blip r:embed="rId4">
            <a:extLst/>
          </a:blip>
          <a:stretch>
            <a:fillRect/>
          </a:stretch>
        </p:blipFill>
        <p:spPr>
          <a:xfrm rot="183651">
            <a:off x="269722" y="2310931"/>
            <a:ext cx="6687957" cy="1718980"/>
          </a:xfrm>
          <a:prstGeom prst="rect">
            <a:avLst/>
          </a:prstGeom>
          <a:ln w="12700">
            <a:miter lim="400000"/>
          </a:ln>
        </p:spPr>
      </p:pic>
      <p:sp>
        <p:nvSpPr>
          <p:cNvPr id="509"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510" name="Title 1"/>
          <p:cNvSpPr/>
          <p:nvPr/>
        </p:nvSpPr>
        <p:spPr>
          <a:xfrm>
            <a:off x="381000" y="2521105"/>
            <a:ext cx="6629400" cy="1310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40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pPr>
            <a:r>
              <a:t>Hygieneartikel: </a:t>
            </a:r>
          </a:p>
          <a:p>
            <a:pPr>
              <a:defRPr sz="40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pPr>
            <a:r>
              <a:t>Binden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513" name="Rectangle 4"/>
          <p:cNvSpPr/>
          <p:nvPr/>
        </p:nvSpPr>
        <p:spPr>
          <a:xfrm>
            <a:off x="1828800" y="1219200"/>
            <a:ext cx="5105400" cy="4249217"/>
          </a:xfrm>
          <a:prstGeom prst="rect">
            <a:avLst/>
          </a:prstGeom>
          <a:gradFill>
            <a:gsLst>
              <a:gs pos="0">
                <a:srgbClr val="92D0FF"/>
              </a:gs>
              <a:gs pos="50000">
                <a:srgbClr val="BDE1FF"/>
              </a:gs>
              <a:gs pos="100000">
                <a:srgbClr val="DEEFFF"/>
              </a:gs>
            </a:gsLst>
            <a:lin ang="16200000"/>
          </a:gra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514" name="Picture 1" descr="Picture 1"/>
          <p:cNvPicPr>
            <a:picLocks noChangeAspect="1"/>
          </p:cNvPicPr>
          <p:nvPr/>
        </p:nvPicPr>
        <p:blipFill>
          <a:blip r:embed="rId3">
            <a:extLst/>
          </a:blip>
          <a:stretch>
            <a:fillRect/>
          </a:stretch>
        </p:blipFill>
        <p:spPr>
          <a:xfrm>
            <a:off x="2079993" y="1219200"/>
            <a:ext cx="4854207" cy="4249217"/>
          </a:xfrm>
          <a:prstGeom prst="rect">
            <a:avLst/>
          </a:prstGeom>
          <a:ln w="12700">
            <a:miter lim="400000"/>
          </a:ln>
        </p:spPr>
      </p:pic>
      <p:sp>
        <p:nvSpPr>
          <p:cNvPr id="515"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23</a:t>
            </a:r>
          </a:p>
        </p:txBody>
      </p:sp>
      <p:sp>
        <p:nvSpPr>
          <p:cNvPr id="516" name="Title 3"/>
          <p:cNvSpPr>
            <a:spLocks noGrp="1"/>
          </p:cNvSpPr>
          <p:nvPr>
            <p:ph type="title"/>
          </p:nvPr>
        </p:nvSpPr>
        <p:spPr>
          <a:xfrm>
            <a:off x="685800" y="304800"/>
            <a:ext cx="7467600" cy="914400"/>
          </a:xfrm>
          <a:prstGeom prst="rect">
            <a:avLst/>
          </a:prstGeom>
        </p:spPr>
        <p:txBody>
          <a:bodyPr/>
          <a:lstStyle>
            <a:lvl1pPr>
              <a:defRPr sz="3400"/>
            </a:lvl1pPr>
          </a:lstStyle>
          <a:p>
            <a:r>
              <a:t>Vier Hauptbestandteile von Binden</a:t>
            </a:r>
          </a:p>
        </p:txBody>
      </p:sp>
      <p:grpSp>
        <p:nvGrpSpPr>
          <p:cNvPr id="519" name="Rounded Rectangular Callout 8"/>
          <p:cNvGrpSpPr/>
          <p:nvPr/>
        </p:nvGrpSpPr>
        <p:grpSpPr>
          <a:xfrm>
            <a:off x="5444041" y="1523998"/>
            <a:ext cx="3471363" cy="1131791"/>
            <a:chOff x="-1" y="-1"/>
            <a:chExt cx="3471361" cy="1131790"/>
          </a:xfrm>
        </p:grpSpPr>
        <p:sp>
          <p:nvSpPr>
            <p:cNvPr id="517" name="Form"/>
            <p:cNvSpPr/>
            <p:nvPr/>
          </p:nvSpPr>
          <p:spPr>
            <a:xfrm>
              <a:off x="-2" y="-2"/>
              <a:ext cx="3471363" cy="1131792"/>
            </a:xfrm>
            <a:custGeom>
              <a:avLst/>
              <a:gdLst/>
              <a:ahLst/>
              <a:cxnLst>
                <a:cxn ang="0">
                  <a:pos x="wd2" y="hd2"/>
                </a:cxn>
                <a:cxn ang="5400000">
                  <a:pos x="wd2" y="hd2"/>
                </a:cxn>
                <a:cxn ang="10800000">
                  <a:pos x="wd2" y="hd2"/>
                </a:cxn>
                <a:cxn ang="16200000">
                  <a:pos x="wd2" y="hd2"/>
                </a:cxn>
              </a:cxnLst>
              <a:rect l="0" t="0" r="r" b="b"/>
              <a:pathLst>
                <a:path w="21600" h="21600" extrusionOk="0">
                  <a:moveTo>
                    <a:pt x="4531" y="3600"/>
                  </a:moveTo>
                  <a:cubicBezTo>
                    <a:pt x="4531" y="1612"/>
                    <a:pt x="5056" y="0"/>
                    <a:pt x="5705" y="0"/>
                  </a:cubicBezTo>
                  <a:lnTo>
                    <a:pt x="20426" y="0"/>
                  </a:lnTo>
                  <a:cubicBezTo>
                    <a:pt x="21074" y="0"/>
                    <a:pt x="21600" y="1612"/>
                    <a:pt x="21600" y="3600"/>
                  </a:cubicBezTo>
                  <a:lnTo>
                    <a:pt x="21600" y="18000"/>
                  </a:lnTo>
                  <a:cubicBezTo>
                    <a:pt x="21600" y="19988"/>
                    <a:pt x="21074" y="21600"/>
                    <a:pt x="20426" y="21600"/>
                  </a:cubicBezTo>
                  <a:lnTo>
                    <a:pt x="5705" y="21600"/>
                  </a:lnTo>
                  <a:cubicBezTo>
                    <a:pt x="5056" y="21600"/>
                    <a:pt x="4531" y="19988"/>
                    <a:pt x="4531" y="18000"/>
                  </a:cubicBezTo>
                  <a:lnTo>
                    <a:pt x="0" y="17652"/>
                  </a:lnTo>
                  <a:lnTo>
                    <a:pt x="4531" y="12600"/>
                  </a:lnTo>
                  <a:close/>
                </a:path>
              </a:pathLst>
            </a:custGeom>
            <a:solidFill>
              <a:srgbClr val="D3DFF2"/>
            </a:soli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518" name="Protection zones, die das Auslaufen verhindern"/>
            <p:cNvSpPr/>
            <p:nvPr/>
          </p:nvSpPr>
          <p:spPr>
            <a:xfrm>
              <a:off x="783404" y="82022"/>
              <a:ext cx="2632706" cy="9677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Protection zones, die das Auslaufen verhindern</a:t>
              </a:r>
            </a:p>
          </p:txBody>
        </p:sp>
      </p:grpSp>
      <p:grpSp>
        <p:nvGrpSpPr>
          <p:cNvPr id="522" name="Rounded Rectangular Callout 22"/>
          <p:cNvGrpSpPr/>
          <p:nvPr/>
        </p:nvGrpSpPr>
        <p:grpSpPr>
          <a:xfrm>
            <a:off x="914396" y="2514600"/>
            <a:ext cx="3452561" cy="1416005"/>
            <a:chOff x="-1" y="0"/>
            <a:chExt cx="3452559" cy="1416004"/>
          </a:xfrm>
        </p:grpSpPr>
        <p:sp>
          <p:nvSpPr>
            <p:cNvPr id="520" name="Form"/>
            <p:cNvSpPr/>
            <p:nvPr/>
          </p:nvSpPr>
          <p:spPr>
            <a:xfrm>
              <a:off x="-1" y="0"/>
              <a:ext cx="3452560" cy="1416005"/>
            </a:xfrm>
            <a:custGeom>
              <a:avLst/>
              <a:gdLst/>
              <a:ahLst/>
              <a:cxnLst>
                <a:cxn ang="0">
                  <a:pos x="wd2" y="hd2"/>
                </a:cxn>
                <a:cxn ang="5400000">
                  <a:pos x="wd2" y="hd2"/>
                </a:cxn>
                <a:cxn ang="10800000">
                  <a:pos x="wd2" y="hd2"/>
                </a:cxn>
                <a:cxn ang="16200000">
                  <a:pos x="wd2" y="hd2"/>
                </a:cxn>
              </a:cxnLst>
              <a:rect l="0" t="0" r="r" b="b"/>
              <a:pathLst>
                <a:path w="21600" h="21600" extrusionOk="0">
                  <a:moveTo>
                    <a:pt x="0" y="2221"/>
                  </a:moveTo>
                  <a:cubicBezTo>
                    <a:pt x="0" y="994"/>
                    <a:pt x="408" y="0"/>
                    <a:pt x="911" y="0"/>
                  </a:cubicBezTo>
                  <a:lnTo>
                    <a:pt x="16728" y="0"/>
                  </a:lnTo>
                  <a:cubicBezTo>
                    <a:pt x="17231" y="0"/>
                    <a:pt x="17639" y="994"/>
                    <a:pt x="17639" y="2221"/>
                  </a:cubicBezTo>
                  <a:lnTo>
                    <a:pt x="17639" y="11105"/>
                  </a:lnTo>
                  <a:cubicBezTo>
                    <a:pt x="17639" y="12332"/>
                    <a:pt x="17231" y="13327"/>
                    <a:pt x="16728" y="13327"/>
                  </a:cubicBezTo>
                  <a:lnTo>
                    <a:pt x="14699" y="13327"/>
                  </a:lnTo>
                  <a:lnTo>
                    <a:pt x="21600" y="21600"/>
                  </a:lnTo>
                  <a:lnTo>
                    <a:pt x="10289" y="13327"/>
                  </a:lnTo>
                  <a:lnTo>
                    <a:pt x="911" y="13327"/>
                  </a:lnTo>
                  <a:cubicBezTo>
                    <a:pt x="408" y="13327"/>
                    <a:pt x="0" y="12332"/>
                    <a:pt x="0" y="11105"/>
                  </a:cubicBezTo>
                  <a:lnTo>
                    <a:pt x="0" y="7774"/>
                  </a:lnTo>
                  <a:close/>
                </a:path>
              </a:pathLst>
            </a:custGeom>
            <a:solidFill>
              <a:srgbClr val="D3EFFC"/>
            </a:solidFill>
            <a:ln w="9525" cap="flat">
              <a:solidFill>
                <a:srgbClr val="00AFD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521" name="Saugfähiger Kern der Binde"/>
            <p:cNvSpPr/>
            <p:nvPr/>
          </p:nvSpPr>
          <p:spPr>
            <a:xfrm>
              <a:off x="42647" y="98996"/>
              <a:ext cx="2734110" cy="675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Saugfähiger Kern der Binde</a:t>
              </a:r>
            </a:p>
          </p:txBody>
        </p:sp>
      </p:grpSp>
      <p:grpSp>
        <p:nvGrpSpPr>
          <p:cNvPr id="525" name="Rounded Rectangular Callout 23"/>
          <p:cNvGrpSpPr/>
          <p:nvPr/>
        </p:nvGrpSpPr>
        <p:grpSpPr>
          <a:xfrm>
            <a:off x="571649" y="4675831"/>
            <a:ext cx="2858415" cy="1101265"/>
            <a:chOff x="0" y="-1"/>
            <a:chExt cx="2858413" cy="1101264"/>
          </a:xfrm>
        </p:grpSpPr>
        <p:sp>
          <p:nvSpPr>
            <p:cNvPr id="523" name="Form"/>
            <p:cNvSpPr/>
            <p:nvPr/>
          </p:nvSpPr>
          <p:spPr>
            <a:xfrm>
              <a:off x="-1" y="-2"/>
              <a:ext cx="2858415" cy="1074604"/>
            </a:xfrm>
            <a:custGeom>
              <a:avLst/>
              <a:gdLst/>
              <a:ahLst/>
              <a:cxnLst>
                <a:cxn ang="0">
                  <a:pos x="wd2" y="hd2"/>
                </a:cxn>
                <a:cxn ang="5400000">
                  <a:pos x="wd2" y="hd2"/>
                </a:cxn>
                <a:cxn ang="10800000">
                  <a:pos x="wd2" y="hd2"/>
                </a:cxn>
                <a:cxn ang="16200000">
                  <a:pos x="wd2" y="hd2"/>
                </a:cxn>
              </a:cxnLst>
              <a:rect l="0" t="0" r="r" b="b"/>
              <a:pathLst>
                <a:path w="21600" h="21600" extrusionOk="0">
                  <a:moveTo>
                    <a:pt x="0" y="7560"/>
                  </a:moveTo>
                  <a:cubicBezTo>
                    <a:pt x="0" y="6009"/>
                    <a:pt x="473" y="4752"/>
                    <a:pt x="1056" y="4752"/>
                  </a:cubicBezTo>
                  <a:lnTo>
                    <a:pt x="10176" y="4752"/>
                  </a:lnTo>
                  <a:lnTo>
                    <a:pt x="21600" y="0"/>
                  </a:lnTo>
                  <a:lnTo>
                    <a:pt x="14538" y="4752"/>
                  </a:lnTo>
                  <a:lnTo>
                    <a:pt x="16390" y="4752"/>
                  </a:lnTo>
                  <a:cubicBezTo>
                    <a:pt x="16973" y="4752"/>
                    <a:pt x="17445" y="6009"/>
                    <a:pt x="17445" y="7560"/>
                  </a:cubicBezTo>
                  <a:lnTo>
                    <a:pt x="17445" y="18792"/>
                  </a:lnTo>
                  <a:cubicBezTo>
                    <a:pt x="17445" y="20343"/>
                    <a:pt x="16973" y="21600"/>
                    <a:pt x="16390" y="21600"/>
                  </a:cubicBezTo>
                  <a:lnTo>
                    <a:pt x="1056" y="21600"/>
                  </a:lnTo>
                  <a:cubicBezTo>
                    <a:pt x="473" y="21600"/>
                    <a:pt x="0" y="20343"/>
                    <a:pt x="0" y="18792"/>
                  </a:cubicBezTo>
                  <a:lnTo>
                    <a:pt x="0" y="7560"/>
                  </a:lnTo>
                  <a:close/>
                </a:path>
              </a:pathLst>
            </a:custGeom>
            <a:solidFill>
              <a:srgbClr val="DDD6EB"/>
            </a:solidFill>
            <a:ln w="9525" cap="flat">
              <a:solidFill>
                <a:srgbClr val="5A2F8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defRPr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524" name="Verbesserte Neutralisierung von Gerüchen"/>
            <p:cNvSpPr/>
            <p:nvPr/>
          </p:nvSpPr>
          <p:spPr>
            <a:xfrm>
              <a:off x="40917" y="209727"/>
              <a:ext cx="2226763" cy="891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defRPr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Verbesserte Neutralisierung von Gerüchen</a:t>
              </a:r>
            </a:p>
          </p:txBody>
        </p:sp>
      </p:grpSp>
      <p:grpSp>
        <p:nvGrpSpPr>
          <p:cNvPr id="528" name="Oval 26"/>
          <p:cNvGrpSpPr/>
          <p:nvPr/>
        </p:nvGrpSpPr>
        <p:grpSpPr>
          <a:xfrm>
            <a:off x="533401" y="1949437"/>
            <a:ext cx="685804" cy="685804"/>
            <a:chOff x="0" y="0"/>
            <a:chExt cx="685803" cy="685803"/>
          </a:xfrm>
        </p:grpSpPr>
        <p:sp>
          <p:nvSpPr>
            <p:cNvPr id="526" name="Kreis"/>
            <p:cNvSpPr/>
            <p:nvPr/>
          </p:nvSpPr>
          <p:spPr>
            <a:xfrm>
              <a:off x="0" y="0"/>
              <a:ext cx="685804" cy="685804"/>
            </a:xfrm>
            <a:prstGeom prst="ellipse">
              <a:avLst/>
            </a:prstGeom>
            <a:solidFill>
              <a:srgbClr val="00BAF2"/>
            </a:solidFill>
            <a:ln w="9525" cap="flat">
              <a:solidFill>
                <a:srgbClr val="D3EFFC"/>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527" name="1"/>
            <p:cNvSpPr/>
            <p:nvPr/>
          </p:nvSpPr>
          <p:spPr>
            <a:xfrm>
              <a:off x="100432" y="30480"/>
              <a:ext cx="484939" cy="624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6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1</a:t>
              </a:r>
            </a:p>
          </p:txBody>
        </p:sp>
      </p:grpSp>
      <p:grpSp>
        <p:nvGrpSpPr>
          <p:cNvPr id="531" name="Oval 27"/>
          <p:cNvGrpSpPr/>
          <p:nvPr/>
        </p:nvGrpSpPr>
        <p:grpSpPr>
          <a:xfrm>
            <a:off x="2601603" y="5331331"/>
            <a:ext cx="685805" cy="685805"/>
            <a:chOff x="0" y="0"/>
            <a:chExt cx="685803" cy="685803"/>
          </a:xfrm>
        </p:grpSpPr>
        <p:sp>
          <p:nvSpPr>
            <p:cNvPr id="529" name="Kreis"/>
            <p:cNvSpPr/>
            <p:nvPr/>
          </p:nvSpPr>
          <p:spPr>
            <a:xfrm>
              <a:off x="0" y="0"/>
              <a:ext cx="685804" cy="685804"/>
            </a:xfrm>
            <a:prstGeom prst="ellipse">
              <a:avLst/>
            </a:prstGeom>
            <a:solidFill>
              <a:srgbClr val="5A2F80"/>
            </a:solidFill>
            <a:ln w="9525" cap="flat">
              <a:solidFill>
                <a:srgbClr val="BE4B48"/>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530" name="3"/>
            <p:cNvSpPr/>
            <p:nvPr/>
          </p:nvSpPr>
          <p:spPr>
            <a:xfrm>
              <a:off x="100432" y="30480"/>
              <a:ext cx="484939" cy="624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6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3</a:t>
              </a:r>
            </a:p>
          </p:txBody>
        </p:sp>
      </p:grpSp>
      <p:grpSp>
        <p:nvGrpSpPr>
          <p:cNvPr id="534" name="Oval 28"/>
          <p:cNvGrpSpPr/>
          <p:nvPr/>
        </p:nvGrpSpPr>
        <p:grpSpPr>
          <a:xfrm>
            <a:off x="8458200" y="1143000"/>
            <a:ext cx="685800" cy="685800"/>
            <a:chOff x="0" y="0"/>
            <a:chExt cx="685800" cy="685800"/>
          </a:xfrm>
        </p:grpSpPr>
        <p:sp>
          <p:nvSpPr>
            <p:cNvPr id="532" name="Kreis"/>
            <p:cNvSpPr/>
            <p:nvPr/>
          </p:nvSpPr>
          <p:spPr>
            <a:xfrm>
              <a:off x="0" y="0"/>
              <a:ext cx="685800" cy="685800"/>
            </a:xfrm>
            <a:prstGeom prst="ellipse">
              <a:avLst/>
            </a:prstGeom>
            <a:solidFill>
              <a:srgbClr val="0D4FA1"/>
            </a:soli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533" name="2"/>
            <p:cNvSpPr/>
            <p:nvPr/>
          </p:nvSpPr>
          <p:spPr>
            <a:xfrm>
              <a:off x="100430" y="30479"/>
              <a:ext cx="484938" cy="624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6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2</a:t>
              </a:r>
            </a:p>
          </p:txBody>
        </p:sp>
      </p:grpSp>
      <p:grpSp>
        <p:nvGrpSpPr>
          <p:cNvPr id="537" name="Rounded Rectangular Callout 11"/>
          <p:cNvGrpSpPr/>
          <p:nvPr/>
        </p:nvGrpSpPr>
        <p:grpSpPr>
          <a:xfrm>
            <a:off x="5284036" y="3962399"/>
            <a:ext cx="3631367" cy="1487314"/>
            <a:chOff x="-1" y="0"/>
            <a:chExt cx="3631365" cy="1487312"/>
          </a:xfrm>
        </p:grpSpPr>
        <p:sp>
          <p:nvSpPr>
            <p:cNvPr id="535" name="Form"/>
            <p:cNvSpPr/>
            <p:nvPr/>
          </p:nvSpPr>
          <p:spPr>
            <a:xfrm>
              <a:off x="-2" y="-1"/>
              <a:ext cx="3631367" cy="1487314"/>
            </a:xfrm>
            <a:custGeom>
              <a:avLst/>
              <a:gdLst/>
              <a:ahLst/>
              <a:cxnLst>
                <a:cxn ang="0">
                  <a:pos x="wd2" y="hd2"/>
                </a:cxn>
                <a:cxn ang="5400000">
                  <a:pos x="wd2" y="hd2"/>
                </a:cxn>
                <a:cxn ang="10800000">
                  <a:pos x="wd2" y="hd2"/>
                </a:cxn>
                <a:cxn ang="16200000">
                  <a:pos x="wd2" y="hd2"/>
                </a:cxn>
              </a:cxnLst>
              <a:rect l="0" t="0" r="r" b="b"/>
              <a:pathLst>
                <a:path w="21600" h="21600" extrusionOk="0">
                  <a:moveTo>
                    <a:pt x="3923" y="3600"/>
                  </a:moveTo>
                  <a:cubicBezTo>
                    <a:pt x="3923" y="1612"/>
                    <a:pt x="4583" y="0"/>
                    <a:pt x="5398" y="0"/>
                  </a:cubicBezTo>
                  <a:lnTo>
                    <a:pt x="20126" y="0"/>
                  </a:lnTo>
                  <a:cubicBezTo>
                    <a:pt x="20940" y="0"/>
                    <a:pt x="21600" y="1612"/>
                    <a:pt x="21600" y="3600"/>
                  </a:cubicBezTo>
                  <a:lnTo>
                    <a:pt x="21600" y="18000"/>
                  </a:lnTo>
                  <a:cubicBezTo>
                    <a:pt x="21600" y="19988"/>
                    <a:pt x="20940" y="21600"/>
                    <a:pt x="20126" y="21600"/>
                  </a:cubicBezTo>
                  <a:lnTo>
                    <a:pt x="5398" y="21600"/>
                  </a:lnTo>
                  <a:cubicBezTo>
                    <a:pt x="4583" y="21600"/>
                    <a:pt x="3923" y="19988"/>
                    <a:pt x="3923" y="18000"/>
                  </a:cubicBezTo>
                  <a:lnTo>
                    <a:pt x="0" y="11454"/>
                  </a:lnTo>
                  <a:lnTo>
                    <a:pt x="3923" y="12600"/>
                  </a:lnTo>
                  <a:close/>
                </a:path>
              </a:pathLst>
            </a:custGeom>
            <a:solidFill>
              <a:srgbClr val="FBDEEB"/>
            </a:solidFill>
            <a:ln w="9525" cap="flat">
              <a:solidFill>
                <a:srgbClr val="EC008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536" name="Flügel, die dafür sorgen, dass die Binde nicht verrutscht oder ausläuft"/>
            <p:cNvSpPr/>
            <p:nvPr/>
          </p:nvSpPr>
          <p:spPr>
            <a:xfrm>
              <a:off x="732164" y="113734"/>
              <a:ext cx="2826596" cy="1259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Flügel, die dafür sorgen, dass die Binde nicht verrutscht oder ausläuft</a:t>
              </a:r>
            </a:p>
          </p:txBody>
        </p:sp>
      </p:grpSp>
      <p:grpSp>
        <p:nvGrpSpPr>
          <p:cNvPr id="540" name="Oval 12"/>
          <p:cNvGrpSpPr/>
          <p:nvPr/>
        </p:nvGrpSpPr>
        <p:grpSpPr>
          <a:xfrm>
            <a:off x="8434316" y="3559676"/>
            <a:ext cx="685805" cy="685805"/>
            <a:chOff x="0" y="0"/>
            <a:chExt cx="685803" cy="685803"/>
          </a:xfrm>
        </p:grpSpPr>
        <p:sp>
          <p:nvSpPr>
            <p:cNvPr id="538" name="Kreis"/>
            <p:cNvSpPr/>
            <p:nvPr/>
          </p:nvSpPr>
          <p:spPr>
            <a:xfrm>
              <a:off x="0" y="0"/>
              <a:ext cx="685804" cy="685804"/>
            </a:xfrm>
            <a:prstGeom prst="ellipse">
              <a:avLst/>
            </a:prstGeom>
            <a:solidFill>
              <a:srgbClr val="EC008B"/>
            </a:solidFill>
            <a:ln w="9525" cap="flat">
              <a:solidFill>
                <a:srgbClr val="98B955"/>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539" name="4"/>
            <p:cNvSpPr/>
            <p:nvPr/>
          </p:nvSpPr>
          <p:spPr>
            <a:xfrm>
              <a:off x="100432" y="30480"/>
              <a:ext cx="484939" cy="624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6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4</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grpSp>
        <p:nvGrpSpPr>
          <p:cNvPr id="554" name="Group 6"/>
          <p:cNvGrpSpPr/>
          <p:nvPr/>
        </p:nvGrpSpPr>
        <p:grpSpPr>
          <a:xfrm>
            <a:off x="838196" y="1127124"/>
            <a:ext cx="7620001" cy="2819401"/>
            <a:chOff x="-1" y="0"/>
            <a:chExt cx="7620000" cy="2819400"/>
          </a:xfrm>
        </p:grpSpPr>
        <p:pic>
          <p:nvPicPr>
            <p:cNvPr id="545" name="Picture 13" descr="Picture 13"/>
            <p:cNvPicPr>
              <a:picLocks noChangeAspect="1"/>
            </p:cNvPicPr>
            <p:nvPr/>
          </p:nvPicPr>
          <p:blipFill>
            <a:blip r:embed="rId3">
              <a:extLst/>
            </a:blip>
            <a:srcRect/>
            <a:stretch>
              <a:fillRect/>
            </a:stretch>
          </p:blipFill>
          <p:spPr>
            <a:xfrm>
              <a:off x="-2" y="-1"/>
              <a:ext cx="7620001" cy="2819401"/>
            </a:xfrm>
            <a:custGeom>
              <a:avLst/>
              <a:gdLst/>
              <a:ahLst/>
              <a:cxnLst>
                <a:cxn ang="0">
                  <a:pos x="wd2" y="hd2"/>
                </a:cxn>
                <a:cxn ang="5400000">
                  <a:pos x="wd2" y="hd2"/>
                </a:cxn>
                <a:cxn ang="10800000">
                  <a:pos x="wd2" y="hd2"/>
                </a:cxn>
                <a:cxn ang="16200000">
                  <a:pos x="wd2" y="hd2"/>
                </a:cxn>
              </a:cxnLst>
              <a:rect l="0" t="0" r="r" b="b"/>
              <a:pathLst>
                <a:path w="21600" h="21600" extrusionOk="0">
                  <a:moveTo>
                    <a:pt x="888" y="0"/>
                  </a:moveTo>
                  <a:cubicBezTo>
                    <a:pt x="397" y="0"/>
                    <a:pt x="0" y="1074"/>
                    <a:pt x="0" y="2399"/>
                  </a:cubicBezTo>
                  <a:lnTo>
                    <a:pt x="0" y="19201"/>
                  </a:lnTo>
                  <a:cubicBezTo>
                    <a:pt x="0" y="20526"/>
                    <a:pt x="397" y="21600"/>
                    <a:pt x="888" y="21600"/>
                  </a:cubicBezTo>
                  <a:lnTo>
                    <a:pt x="20712" y="21600"/>
                  </a:lnTo>
                  <a:cubicBezTo>
                    <a:pt x="21203" y="21600"/>
                    <a:pt x="21600" y="20526"/>
                    <a:pt x="21600" y="19201"/>
                  </a:cubicBezTo>
                  <a:lnTo>
                    <a:pt x="21600" y="2399"/>
                  </a:lnTo>
                  <a:cubicBezTo>
                    <a:pt x="21600" y="1074"/>
                    <a:pt x="21203" y="0"/>
                    <a:pt x="20712" y="0"/>
                  </a:cubicBezTo>
                  <a:lnTo>
                    <a:pt x="888" y="0"/>
                  </a:lnTo>
                  <a:close/>
                </a:path>
              </a:pathLst>
            </a:custGeom>
            <a:ln w="12700" cap="flat">
              <a:noFill/>
              <a:miter lim="400000"/>
            </a:ln>
            <a:effectLst>
              <a:outerShdw blurRad="101600" dist="50800" dir="7200000" rotWithShape="0">
                <a:srgbClr val="000000">
                  <a:alpha val="45000"/>
                </a:srgbClr>
              </a:outerShdw>
            </a:effectLst>
          </p:spPr>
        </p:pic>
        <p:sp>
          <p:nvSpPr>
            <p:cNvPr id="546" name="Rectangle 14"/>
            <p:cNvSpPr/>
            <p:nvPr/>
          </p:nvSpPr>
          <p:spPr>
            <a:xfrm rot="16200000">
              <a:off x="-639670" y="1118716"/>
              <a:ext cx="2078607" cy="3468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lvl1pPr algn="ctr">
                <a:defRPr b="1">
                  <a:solidFill>
                    <a:srgbClr val="3C407C"/>
                  </a:solidFill>
                  <a:latin typeface="+mj-lt"/>
                  <a:ea typeface="+mj-ea"/>
                  <a:cs typeface="+mj-cs"/>
                  <a:sym typeface="Calibri"/>
                </a:defRPr>
              </a:lvl1pPr>
            </a:lstStyle>
            <a:p>
              <a:r>
                <a:t>Menstruationsfluss</a:t>
              </a:r>
            </a:p>
          </p:txBody>
        </p:sp>
        <p:sp>
          <p:nvSpPr>
            <p:cNvPr id="547" name="Rectangle 17"/>
            <p:cNvSpPr/>
            <p:nvPr/>
          </p:nvSpPr>
          <p:spPr>
            <a:xfrm>
              <a:off x="921010" y="2141316"/>
              <a:ext cx="466128" cy="562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p>
              <a:pPr algn="ctr">
                <a:defRPr sz="1600" b="1">
                  <a:solidFill>
                    <a:srgbClr val="3C407C"/>
                  </a:solidFill>
                  <a:latin typeface="+mj-lt"/>
                  <a:ea typeface="+mj-ea"/>
                  <a:cs typeface="+mj-cs"/>
                  <a:sym typeface="Calibri"/>
                </a:defRPr>
              </a:pPr>
              <a:r>
                <a:t>Tag</a:t>
              </a:r>
            </a:p>
            <a:p>
              <a:pPr algn="ctr">
                <a:defRPr sz="1600" b="1">
                  <a:solidFill>
                    <a:srgbClr val="3C407C"/>
                  </a:solidFill>
                  <a:latin typeface="+mj-lt"/>
                  <a:ea typeface="+mj-ea"/>
                  <a:cs typeface="+mj-cs"/>
                  <a:sym typeface="Calibri"/>
                </a:defRPr>
              </a:pPr>
              <a:r>
                <a:t>1</a:t>
              </a:r>
            </a:p>
          </p:txBody>
        </p:sp>
        <p:sp>
          <p:nvSpPr>
            <p:cNvPr id="548" name="Rectangle 18"/>
            <p:cNvSpPr/>
            <p:nvPr/>
          </p:nvSpPr>
          <p:spPr>
            <a:xfrm>
              <a:off x="1828603" y="2141316"/>
              <a:ext cx="466128" cy="562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p>
              <a:pPr algn="ctr">
                <a:defRPr sz="1600" b="1">
                  <a:solidFill>
                    <a:srgbClr val="3C407C"/>
                  </a:solidFill>
                  <a:latin typeface="+mj-lt"/>
                  <a:ea typeface="+mj-ea"/>
                  <a:cs typeface="+mj-cs"/>
                  <a:sym typeface="Calibri"/>
                </a:defRPr>
              </a:pPr>
              <a:r>
                <a:t>Tag</a:t>
              </a:r>
            </a:p>
            <a:p>
              <a:pPr algn="ctr">
                <a:defRPr sz="1600" b="1">
                  <a:solidFill>
                    <a:srgbClr val="3C407C"/>
                  </a:solidFill>
                  <a:latin typeface="+mj-lt"/>
                  <a:ea typeface="+mj-ea"/>
                  <a:cs typeface="+mj-cs"/>
                  <a:sym typeface="Calibri"/>
                </a:defRPr>
              </a:pPr>
              <a:r>
                <a:t>2</a:t>
              </a:r>
            </a:p>
          </p:txBody>
        </p:sp>
        <p:sp>
          <p:nvSpPr>
            <p:cNvPr id="549" name="Rectangle 19"/>
            <p:cNvSpPr/>
            <p:nvPr/>
          </p:nvSpPr>
          <p:spPr>
            <a:xfrm>
              <a:off x="2801024" y="2141316"/>
              <a:ext cx="466128" cy="562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p>
              <a:pPr algn="ctr">
                <a:defRPr sz="1600" b="1">
                  <a:solidFill>
                    <a:srgbClr val="3C407C"/>
                  </a:solidFill>
                  <a:latin typeface="+mj-lt"/>
                  <a:ea typeface="+mj-ea"/>
                  <a:cs typeface="+mj-cs"/>
                  <a:sym typeface="Calibri"/>
                </a:defRPr>
              </a:pPr>
              <a:r>
                <a:t>Tag</a:t>
              </a:r>
            </a:p>
            <a:p>
              <a:pPr algn="ctr">
                <a:defRPr sz="1600" b="1">
                  <a:solidFill>
                    <a:srgbClr val="3C407C"/>
                  </a:solidFill>
                  <a:latin typeface="+mj-lt"/>
                  <a:ea typeface="+mj-ea"/>
                  <a:cs typeface="+mj-cs"/>
                  <a:sym typeface="Calibri"/>
                </a:defRPr>
              </a:pPr>
              <a:r>
                <a:t>3</a:t>
              </a:r>
            </a:p>
          </p:txBody>
        </p:sp>
        <p:sp>
          <p:nvSpPr>
            <p:cNvPr id="550" name="Rectangle 20"/>
            <p:cNvSpPr/>
            <p:nvPr/>
          </p:nvSpPr>
          <p:spPr>
            <a:xfrm>
              <a:off x="3838274" y="2141316"/>
              <a:ext cx="466128" cy="562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p>
              <a:pPr algn="ctr">
                <a:defRPr sz="1600" b="1">
                  <a:solidFill>
                    <a:srgbClr val="3C407C"/>
                  </a:solidFill>
                  <a:latin typeface="+mj-lt"/>
                  <a:ea typeface="+mj-ea"/>
                  <a:cs typeface="+mj-cs"/>
                  <a:sym typeface="Calibri"/>
                </a:defRPr>
              </a:pPr>
              <a:r>
                <a:t>Tag</a:t>
              </a:r>
            </a:p>
            <a:p>
              <a:pPr algn="ctr">
                <a:defRPr sz="1600" b="1">
                  <a:solidFill>
                    <a:srgbClr val="3C407C"/>
                  </a:solidFill>
                  <a:latin typeface="+mj-lt"/>
                  <a:ea typeface="+mj-ea"/>
                  <a:cs typeface="+mj-cs"/>
                  <a:sym typeface="Calibri"/>
                </a:defRPr>
              </a:pPr>
              <a:r>
                <a:t>4</a:t>
              </a:r>
            </a:p>
          </p:txBody>
        </p:sp>
        <p:sp>
          <p:nvSpPr>
            <p:cNvPr id="551" name="Rectangle 21"/>
            <p:cNvSpPr/>
            <p:nvPr/>
          </p:nvSpPr>
          <p:spPr>
            <a:xfrm>
              <a:off x="4810695" y="2141316"/>
              <a:ext cx="466128" cy="562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p>
              <a:pPr algn="ctr">
                <a:defRPr sz="1600" b="1">
                  <a:solidFill>
                    <a:srgbClr val="3C407C"/>
                  </a:solidFill>
                  <a:latin typeface="+mj-lt"/>
                  <a:ea typeface="+mj-ea"/>
                  <a:cs typeface="+mj-cs"/>
                  <a:sym typeface="Calibri"/>
                </a:defRPr>
              </a:pPr>
              <a:r>
                <a:t>Tag</a:t>
              </a:r>
            </a:p>
            <a:p>
              <a:pPr algn="ctr">
                <a:defRPr sz="1600" b="1">
                  <a:solidFill>
                    <a:srgbClr val="3C407C"/>
                  </a:solidFill>
                  <a:latin typeface="+mj-lt"/>
                  <a:ea typeface="+mj-ea"/>
                  <a:cs typeface="+mj-cs"/>
                  <a:sym typeface="Calibri"/>
                </a:defRPr>
              </a:pPr>
              <a:r>
                <a:t>5</a:t>
              </a:r>
            </a:p>
          </p:txBody>
        </p:sp>
        <p:sp>
          <p:nvSpPr>
            <p:cNvPr id="552" name="Rectangle 22"/>
            <p:cNvSpPr/>
            <p:nvPr/>
          </p:nvSpPr>
          <p:spPr>
            <a:xfrm>
              <a:off x="5783116" y="2141316"/>
              <a:ext cx="466128" cy="562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p>
              <a:pPr algn="ctr">
                <a:defRPr sz="1600" b="1">
                  <a:solidFill>
                    <a:srgbClr val="3C407C"/>
                  </a:solidFill>
                  <a:latin typeface="+mj-lt"/>
                  <a:ea typeface="+mj-ea"/>
                  <a:cs typeface="+mj-cs"/>
                  <a:sym typeface="Calibri"/>
                </a:defRPr>
              </a:pPr>
              <a:r>
                <a:t>Tag</a:t>
              </a:r>
            </a:p>
            <a:p>
              <a:pPr algn="ctr">
                <a:defRPr sz="1600" b="1">
                  <a:solidFill>
                    <a:srgbClr val="3C407C"/>
                  </a:solidFill>
                  <a:latin typeface="+mj-lt"/>
                  <a:ea typeface="+mj-ea"/>
                  <a:cs typeface="+mj-cs"/>
                  <a:sym typeface="Calibri"/>
                </a:defRPr>
              </a:pPr>
              <a:r>
                <a:t>6</a:t>
              </a:r>
            </a:p>
          </p:txBody>
        </p:sp>
        <p:sp>
          <p:nvSpPr>
            <p:cNvPr id="553" name="Rectangle 23"/>
            <p:cNvSpPr/>
            <p:nvPr/>
          </p:nvSpPr>
          <p:spPr>
            <a:xfrm>
              <a:off x="6690708" y="2141316"/>
              <a:ext cx="466128" cy="562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0083" tIns="40083" rIns="40083" bIns="40083" numCol="1" anchor="t">
              <a:spAutoFit/>
            </a:bodyPr>
            <a:lstStyle/>
            <a:p>
              <a:pPr algn="ctr">
                <a:defRPr sz="1600" b="1">
                  <a:solidFill>
                    <a:srgbClr val="3C407C"/>
                  </a:solidFill>
                  <a:latin typeface="+mj-lt"/>
                  <a:ea typeface="+mj-ea"/>
                  <a:cs typeface="+mj-cs"/>
                  <a:sym typeface="Calibri"/>
                </a:defRPr>
              </a:pPr>
              <a:r>
                <a:t>Tag</a:t>
              </a:r>
            </a:p>
            <a:p>
              <a:pPr algn="ctr">
                <a:defRPr sz="1600" b="1">
                  <a:solidFill>
                    <a:srgbClr val="3C407C"/>
                  </a:solidFill>
                  <a:latin typeface="+mj-lt"/>
                  <a:ea typeface="+mj-ea"/>
                  <a:cs typeface="+mj-cs"/>
                  <a:sym typeface="Calibri"/>
                </a:defRPr>
              </a:pPr>
              <a:r>
                <a:t>7</a:t>
              </a:r>
            </a:p>
          </p:txBody>
        </p:sp>
      </p:grpSp>
      <p:sp>
        <p:nvSpPr>
          <p:cNvPr id="555" name="Title 3"/>
          <p:cNvSpPr>
            <a:spLocks noGrp="1"/>
          </p:cNvSpPr>
          <p:nvPr>
            <p:ph type="title"/>
          </p:nvPr>
        </p:nvSpPr>
        <p:spPr>
          <a:xfrm>
            <a:off x="838200" y="228600"/>
            <a:ext cx="7467600" cy="762000"/>
          </a:xfrm>
          <a:prstGeom prst="rect">
            <a:avLst/>
          </a:prstGeom>
        </p:spPr>
        <p:txBody>
          <a:bodyPr/>
          <a:lstStyle/>
          <a:p>
            <a:r>
              <a:t>Menstruationsfluss</a:t>
            </a:r>
          </a:p>
        </p:txBody>
      </p:sp>
      <p:sp>
        <p:nvSpPr>
          <p:cNvPr id="556" name="TextBox 4"/>
          <p:cNvSpPr/>
          <p:nvPr/>
        </p:nvSpPr>
        <p:spPr>
          <a:xfrm>
            <a:off x="924638" y="4261563"/>
            <a:ext cx="7370924" cy="1320162"/>
          </a:xfrm>
          <a:prstGeom prst="rect">
            <a:avLst/>
          </a:prstGeom>
          <a:gradFill>
            <a:gsLst>
              <a:gs pos="0">
                <a:schemeClr val="accent5">
                  <a:hueOff val="249502"/>
                  <a:satOff val="48101"/>
                  <a:lumOff val="28891"/>
                </a:schemeClr>
              </a:gs>
              <a:gs pos="35000">
                <a:srgbClr val="BFEDFF"/>
              </a:gs>
              <a:gs pos="100000">
                <a:schemeClr val="accent5">
                  <a:hueOff val="308963"/>
                  <a:satOff val="48101"/>
                  <a:lumOff val="41680"/>
                </a:schemeClr>
              </a:gs>
            </a:gsLst>
            <a:lin ang="16200000"/>
          </a:gradFill>
          <a:ln>
            <a:solidFill>
              <a:srgbClr val="46AAC4"/>
            </a:solidFill>
          </a:ln>
          <a:effectLst>
            <a:outerShdw blurRad="63500" rotWithShape="0">
              <a:srgbClr val="000000">
                <a:alpha val="4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p>
            <a:pPr>
              <a:defRPr sz="1400" b="1">
                <a:solidFill>
                  <a:srgbClr val="0070C0"/>
                </a:solidFill>
                <a:latin typeface="+mj-lt"/>
                <a:ea typeface="+mj-ea"/>
                <a:cs typeface="+mj-cs"/>
                <a:sym typeface="Calibri"/>
              </a:defRPr>
            </a:pPr>
            <a:r>
              <a:t>Tipp: Die Anzahl der Tropfen auf der Verpackung steht für die Saugkraft der Binde (oder des Tempons).  Je mehr Tropfen du siehst,  desto mehr Flüssigkeit kann aufgenommen werden.</a:t>
            </a:r>
          </a:p>
          <a:p>
            <a:pPr>
              <a:defRPr sz="1400" b="1">
                <a:solidFill>
                  <a:srgbClr val="0070C0"/>
                </a:solidFill>
                <a:latin typeface="+mj-lt"/>
                <a:ea typeface="+mj-ea"/>
                <a:cs typeface="+mj-cs"/>
                <a:sym typeface="Calibri"/>
              </a:defRPr>
            </a:pPr>
            <a:endParaRPr/>
          </a:p>
          <a:p>
            <a:pPr>
              <a:defRPr sz="1400" b="1">
                <a:solidFill>
                  <a:srgbClr val="0070C0"/>
                </a:solidFill>
                <a:latin typeface="+mj-lt"/>
                <a:ea typeface="+mj-ea"/>
                <a:cs typeface="+mj-cs"/>
                <a:sym typeface="Calibri"/>
              </a:defRPr>
            </a:pPr>
            <a:endParaRPr/>
          </a:p>
        </p:txBody>
      </p:sp>
      <p:pic>
        <p:nvPicPr>
          <p:cNvPr id="557" name="Picture 2" descr="Picture 2"/>
          <p:cNvPicPr>
            <a:picLocks noChangeAspect="1"/>
          </p:cNvPicPr>
          <p:nvPr/>
        </p:nvPicPr>
        <p:blipFill>
          <a:blip r:embed="rId4">
            <a:extLst/>
          </a:blip>
          <a:stretch>
            <a:fillRect/>
          </a:stretch>
        </p:blipFill>
        <p:spPr>
          <a:xfrm>
            <a:off x="990600" y="4841902"/>
            <a:ext cx="1600200" cy="476225"/>
          </a:xfrm>
          <a:prstGeom prst="rect">
            <a:avLst/>
          </a:prstGeom>
          <a:ln w="12700">
            <a:miter lim="400000"/>
          </a:ln>
          <a:effectLst>
            <a:outerShdw blurRad="292100" dist="139700" dir="2700000" rotWithShape="0">
              <a:srgbClr val="333333">
                <a:alpha val="64999"/>
              </a:srgbClr>
            </a:outerShdw>
          </a:effectLst>
        </p:spPr>
      </p:pic>
      <p:sp>
        <p:nvSpPr>
          <p:cNvPr id="558" name="TextBox 16"/>
          <p:cNvSpPr/>
          <p:nvPr/>
        </p:nvSpPr>
        <p:spPr>
          <a:xfrm>
            <a:off x="1219200" y="5344178"/>
            <a:ext cx="1371600" cy="497837"/>
          </a:xfrm>
          <a:prstGeom prst="rect">
            <a:avLst/>
          </a:prstGeom>
          <a:ln w="12700">
            <a:miter lim="400000"/>
          </a:ln>
          <a:effectLst>
            <a:outerShdw blurRad="50800" dist="38100" dir="8100000" rotWithShape="0">
              <a:srgbClr val="000000">
                <a:alpha val="4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p>
            <a:pPr algn="ctr">
              <a:defRPr sz="1400" b="1" i="1">
                <a:solidFill>
                  <a:srgbClr val="FF3399"/>
                </a:solidFill>
                <a:latin typeface="+mj-lt"/>
                <a:ea typeface="+mj-ea"/>
                <a:cs typeface="+mj-cs"/>
                <a:sym typeface="Calibri"/>
              </a:defRPr>
            </a:pPr>
            <a:r>
              <a:t>Schutz für </a:t>
            </a:r>
            <a:br/>
            <a:r>
              <a:t>die Nacht</a:t>
            </a:r>
          </a:p>
        </p:txBody>
      </p:sp>
      <p:sp>
        <p:nvSpPr>
          <p:cNvPr id="559" name="TextBox 17"/>
          <p:cNvSpPr/>
          <p:nvPr/>
        </p:nvSpPr>
        <p:spPr>
          <a:xfrm>
            <a:off x="3048000" y="5344178"/>
            <a:ext cx="1371600" cy="701037"/>
          </a:xfrm>
          <a:prstGeom prst="rect">
            <a:avLst/>
          </a:prstGeom>
          <a:ln w="12700">
            <a:miter lim="400000"/>
          </a:ln>
          <a:effectLst>
            <a:outerShdw blurRad="50800" dist="38100" dir="8100000" rotWithShape="0">
              <a:srgbClr val="000000">
                <a:alpha val="4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lvl1pPr algn="ctr">
              <a:defRPr sz="1400" b="1" i="1">
                <a:solidFill>
                  <a:srgbClr val="FF3399"/>
                </a:solidFill>
                <a:latin typeface="+mj-lt"/>
                <a:ea typeface="+mj-ea"/>
                <a:cs typeface="+mj-cs"/>
                <a:sym typeface="Calibri"/>
              </a:defRPr>
            </a:lvl1pPr>
          </a:lstStyle>
          <a:p>
            <a:r>
              <a:t>Starker bis moderater Fluss</a:t>
            </a:r>
          </a:p>
        </p:txBody>
      </p:sp>
      <p:sp>
        <p:nvSpPr>
          <p:cNvPr id="560" name="TextBox 18"/>
          <p:cNvSpPr/>
          <p:nvPr/>
        </p:nvSpPr>
        <p:spPr>
          <a:xfrm>
            <a:off x="4800600" y="5333998"/>
            <a:ext cx="1371600" cy="497837"/>
          </a:xfrm>
          <a:prstGeom prst="rect">
            <a:avLst/>
          </a:prstGeom>
          <a:ln w="12700">
            <a:miter lim="400000"/>
          </a:ln>
          <a:effectLst>
            <a:outerShdw blurRad="50800" dist="38100" dir="8100000" rotWithShape="0">
              <a:srgbClr val="000000">
                <a:alpha val="4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lvl1pPr algn="ctr">
              <a:defRPr sz="1400" b="1" i="1">
                <a:solidFill>
                  <a:srgbClr val="FF3399"/>
                </a:solidFill>
                <a:latin typeface="+mj-lt"/>
                <a:ea typeface="+mj-ea"/>
                <a:cs typeface="+mj-cs"/>
                <a:sym typeface="Calibri"/>
              </a:defRPr>
            </a:lvl1pPr>
          </a:lstStyle>
          <a:p>
            <a:r>
              <a:t>Moderater Fluss</a:t>
            </a:r>
          </a:p>
        </p:txBody>
      </p:sp>
      <p:sp>
        <p:nvSpPr>
          <p:cNvPr id="561" name="TextBox 19"/>
          <p:cNvSpPr/>
          <p:nvPr/>
        </p:nvSpPr>
        <p:spPr>
          <a:xfrm>
            <a:off x="6705600" y="5331023"/>
            <a:ext cx="1371600" cy="497837"/>
          </a:xfrm>
          <a:prstGeom prst="rect">
            <a:avLst/>
          </a:prstGeom>
          <a:ln w="12700">
            <a:miter lim="400000"/>
          </a:ln>
          <a:effectLst>
            <a:outerShdw blurRad="50800" dist="38100" dir="8100000" rotWithShape="0">
              <a:srgbClr val="000000">
                <a:alpha val="4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p>
            <a:pPr algn="ctr">
              <a:defRPr sz="1400" b="1" i="1">
                <a:solidFill>
                  <a:srgbClr val="FF3399"/>
                </a:solidFill>
                <a:latin typeface="+mj-lt"/>
                <a:ea typeface="+mj-ea"/>
                <a:cs typeface="+mj-cs"/>
                <a:sym typeface="Calibri"/>
              </a:defRPr>
            </a:pPr>
            <a:r>
              <a:t>Leichter </a:t>
            </a:r>
            <a:br/>
            <a:r>
              <a:t>Fluss</a:t>
            </a:r>
          </a:p>
        </p:txBody>
      </p:sp>
      <p:pic>
        <p:nvPicPr>
          <p:cNvPr id="562" name="Picture 2" descr="Picture 2"/>
          <p:cNvPicPr>
            <a:picLocks noChangeAspect="1"/>
          </p:cNvPicPr>
          <p:nvPr/>
        </p:nvPicPr>
        <p:blipFill>
          <a:blip r:embed="rId5">
            <a:extLst/>
          </a:blip>
          <a:srcRect r="19538" b="16000"/>
          <a:stretch>
            <a:fillRect/>
          </a:stretch>
        </p:blipFill>
        <p:spPr>
          <a:xfrm>
            <a:off x="2974791" y="4841902"/>
            <a:ext cx="1348857" cy="400025"/>
          </a:xfrm>
          <a:prstGeom prst="rect">
            <a:avLst/>
          </a:prstGeom>
          <a:ln w="12700">
            <a:miter lim="400000"/>
          </a:ln>
          <a:effectLst>
            <a:outerShdw blurRad="292100" dist="139700" dir="2700000" rotWithShape="0">
              <a:srgbClr val="333333">
                <a:alpha val="64999"/>
              </a:srgbClr>
            </a:outerShdw>
          </a:effectLst>
        </p:spPr>
      </p:pic>
      <p:pic>
        <p:nvPicPr>
          <p:cNvPr id="563" name="Picture 2" descr="Picture 2"/>
          <p:cNvPicPr>
            <a:picLocks noChangeAspect="1"/>
          </p:cNvPicPr>
          <p:nvPr/>
        </p:nvPicPr>
        <p:blipFill>
          <a:blip r:embed="rId6">
            <a:extLst/>
          </a:blip>
          <a:srcRect r="50000"/>
          <a:stretch>
            <a:fillRect/>
          </a:stretch>
        </p:blipFill>
        <p:spPr>
          <a:xfrm>
            <a:off x="6844283" y="4841897"/>
            <a:ext cx="832799" cy="476226"/>
          </a:xfrm>
          <a:prstGeom prst="rect">
            <a:avLst/>
          </a:prstGeom>
          <a:ln w="12700">
            <a:miter lim="400000"/>
          </a:ln>
          <a:effectLst>
            <a:outerShdw blurRad="292100" dist="139700" dir="2700000" rotWithShape="0">
              <a:srgbClr val="333333">
                <a:alpha val="64999"/>
              </a:srgbClr>
            </a:outerShdw>
          </a:effectLst>
        </p:spPr>
      </p:pic>
      <p:pic>
        <p:nvPicPr>
          <p:cNvPr id="564" name="Picture 2" descr="Picture 2"/>
          <p:cNvPicPr>
            <a:picLocks noChangeAspect="1"/>
          </p:cNvPicPr>
          <p:nvPr/>
        </p:nvPicPr>
        <p:blipFill>
          <a:blip r:embed="rId7">
            <a:extLst/>
          </a:blip>
          <a:srcRect r="36363"/>
          <a:stretch>
            <a:fillRect/>
          </a:stretch>
        </p:blipFill>
        <p:spPr>
          <a:xfrm>
            <a:off x="4909537" y="4824452"/>
            <a:ext cx="1066803" cy="476225"/>
          </a:xfrm>
          <a:prstGeom prst="rect">
            <a:avLst/>
          </a:prstGeom>
          <a:ln w="12700">
            <a:miter lim="400000"/>
          </a:ln>
          <a:effectLst>
            <a:outerShdw blurRad="292100" dist="1397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57"/>
                                        </p:tgtEl>
                                        <p:attrNameLst>
                                          <p:attrName>style.visibility</p:attrName>
                                        </p:attrNameLst>
                                      </p:cBhvr>
                                      <p:to>
                                        <p:strVal val="visible"/>
                                      </p:to>
                                    </p:set>
                                    <p:anim calcmode="lin" valueType="num">
                                      <p:cBhvr>
                                        <p:cTn id="7" dur="500" fill="hold"/>
                                        <p:tgtEl>
                                          <p:spTgt spid="557"/>
                                        </p:tgtEl>
                                        <p:attrNameLst>
                                          <p:attrName>ppt_x</p:attrName>
                                        </p:attrNameLst>
                                      </p:cBhvr>
                                      <p:tavLst>
                                        <p:tav tm="0">
                                          <p:val>
                                            <p:strVal val="0-#ppt_w/2"/>
                                          </p:val>
                                        </p:tav>
                                        <p:tav tm="100000">
                                          <p:val>
                                            <p:strVal val="#ppt_x"/>
                                          </p:val>
                                        </p:tav>
                                      </p:tavLst>
                                    </p:anim>
                                    <p:anim calcmode="lin" valueType="num">
                                      <p:cBhvr>
                                        <p:cTn id="8" dur="500" fill="hold"/>
                                        <p:tgtEl>
                                          <p:spTgt spid="55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562"/>
                                        </p:tgtEl>
                                        <p:attrNameLst>
                                          <p:attrName>style.visibility</p:attrName>
                                        </p:attrNameLst>
                                      </p:cBhvr>
                                      <p:to>
                                        <p:strVal val="visible"/>
                                      </p:to>
                                    </p:set>
                                    <p:anim calcmode="lin" valueType="num">
                                      <p:cBhvr>
                                        <p:cTn id="12" dur="500" fill="hold"/>
                                        <p:tgtEl>
                                          <p:spTgt spid="562"/>
                                        </p:tgtEl>
                                        <p:attrNameLst>
                                          <p:attrName>ppt_x</p:attrName>
                                        </p:attrNameLst>
                                      </p:cBhvr>
                                      <p:tavLst>
                                        <p:tav tm="0">
                                          <p:val>
                                            <p:strVal val="0-#ppt_w/2"/>
                                          </p:val>
                                        </p:tav>
                                        <p:tav tm="100000">
                                          <p:val>
                                            <p:strVal val="#ppt_x"/>
                                          </p:val>
                                        </p:tav>
                                      </p:tavLst>
                                    </p:anim>
                                    <p:anim calcmode="lin" valueType="num">
                                      <p:cBhvr>
                                        <p:cTn id="13" dur="500" fill="hold"/>
                                        <p:tgtEl>
                                          <p:spTgt spid="56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3" nodeType="afterEffect">
                                  <p:stCondLst>
                                    <p:cond delay="0"/>
                                  </p:stCondLst>
                                  <p:iterate>
                                    <p:tmAbs val="0"/>
                                  </p:iterate>
                                  <p:childTnLst>
                                    <p:set>
                                      <p:cBhvr>
                                        <p:cTn id="16" fill="hold"/>
                                        <p:tgtEl>
                                          <p:spTgt spid="563"/>
                                        </p:tgtEl>
                                        <p:attrNameLst>
                                          <p:attrName>style.visibility</p:attrName>
                                        </p:attrNameLst>
                                      </p:cBhvr>
                                      <p:to>
                                        <p:strVal val="visible"/>
                                      </p:to>
                                    </p:set>
                                    <p:anim calcmode="lin" valueType="num">
                                      <p:cBhvr>
                                        <p:cTn id="17" dur="500" fill="hold"/>
                                        <p:tgtEl>
                                          <p:spTgt spid="563"/>
                                        </p:tgtEl>
                                        <p:attrNameLst>
                                          <p:attrName>ppt_x</p:attrName>
                                        </p:attrNameLst>
                                      </p:cBhvr>
                                      <p:tavLst>
                                        <p:tav tm="0">
                                          <p:val>
                                            <p:strVal val="0-#ppt_w/2"/>
                                          </p:val>
                                        </p:tav>
                                        <p:tav tm="100000">
                                          <p:val>
                                            <p:strVal val="#ppt_x"/>
                                          </p:val>
                                        </p:tav>
                                      </p:tavLst>
                                    </p:anim>
                                    <p:anim calcmode="lin" valueType="num">
                                      <p:cBhvr>
                                        <p:cTn id="18" dur="500" fill="hold"/>
                                        <p:tgtEl>
                                          <p:spTgt spid="56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4" nodeType="afterEffect">
                                  <p:stCondLst>
                                    <p:cond delay="0"/>
                                  </p:stCondLst>
                                  <p:iterate>
                                    <p:tmAbs val="0"/>
                                  </p:iterate>
                                  <p:childTnLst>
                                    <p:set>
                                      <p:cBhvr>
                                        <p:cTn id="21" fill="hold"/>
                                        <p:tgtEl>
                                          <p:spTgt spid="564"/>
                                        </p:tgtEl>
                                        <p:attrNameLst>
                                          <p:attrName>style.visibility</p:attrName>
                                        </p:attrNameLst>
                                      </p:cBhvr>
                                      <p:to>
                                        <p:strVal val="visible"/>
                                      </p:to>
                                    </p:set>
                                    <p:anim calcmode="lin" valueType="num">
                                      <p:cBhvr>
                                        <p:cTn id="22" dur="500" fill="hold"/>
                                        <p:tgtEl>
                                          <p:spTgt spid="564"/>
                                        </p:tgtEl>
                                        <p:attrNameLst>
                                          <p:attrName>ppt_x</p:attrName>
                                        </p:attrNameLst>
                                      </p:cBhvr>
                                      <p:tavLst>
                                        <p:tav tm="0">
                                          <p:val>
                                            <p:strVal val="0-#ppt_w/2"/>
                                          </p:val>
                                        </p:tav>
                                        <p:tav tm="100000">
                                          <p:val>
                                            <p:strVal val="#ppt_x"/>
                                          </p:val>
                                        </p:tav>
                                      </p:tavLst>
                                    </p:anim>
                                    <p:anim calcmode="lin" valueType="num">
                                      <p:cBhvr>
                                        <p:cTn id="23" dur="500" fill="hold"/>
                                        <p:tgtEl>
                                          <p:spTgt spid="5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 grpId="1" animBg="1" advAuto="0"/>
      <p:bldP spid="562" grpId="2" animBg="1" advAuto="0"/>
      <p:bldP spid="563" grpId="3" animBg="1" advAuto="0"/>
      <p:bldP spid="564" grpId="4"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569"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25</a:t>
            </a:r>
          </a:p>
        </p:txBody>
      </p:sp>
      <p:sp>
        <p:nvSpPr>
          <p:cNvPr id="570" name="Title 3"/>
          <p:cNvSpPr>
            <a:spLocks noGrp="1"/>
          </p:cNvSpPr>
          <p:nvPr>
            <p:ph type="title"/>
          </p:nvPr>
        </p:nvSpPr>
        <p:spPr>
          <a:xfrm>
            <a:off x="838200" y="304798"/>
            <a:ext cx="7467600" cy="777959"/>
          </a:xfrm>
          <a:prstGeom prst="rect">
            <a:avLst/>
          </a:prstGeom>
        </p:spPr>
        <p:txBody>
          <a:bodyPr/>
          <a:lstStyle/>
          <a:p>
            <a:r>
              <a:t>Wie benutze ich eine Binde?</a:t>
            </a:r>
          </a:p>
        </p:txBody>
      </p:sp>
      <p:sp>
        <p:nvSpPr>
          <p:cNvPr id="571" name="TextBox 4"/>
          <p:cNvSpPr/>
          <p:nvPr/>
        </p:nvSpPr>
        <p:spPr>
          <a:xfrm>
            <a:off x="425994" y="1387780"/>
            <a:ext cx="7530011" cy="802637"/>
          </a:xfrm>
          <a:prstGeom prst="rect">
            <a:avLst/>
          </a:prstGeom>
          <a:gradFill>
            <a:gsLst>
              <a:gs pos="0">
                <a:srgbClr val="C96D20"/>
              </a:gs>
              <a:gs pos="80000">
                <a:srgbClr val="FF9034"/>
              </a:gs>
              <a:gs pos="100000">
                <a:srgbClr val="FF9035"/>
              </a:gs>
            </a:gsLst>
            <a:lin ang="16200000"/>
          </a:gradFill>
          <a:ln w="12700">
            <a:miter lim="400000"/>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lvl1pPr>
              <a:defRPr sz="24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Befolge diese 3 Schritte:</a:t>
            </a:r>
          </a:p>
        </p:txBody>
      </p:sp>
      <p:sp>
        <p:nvSpPr>
          <p:cNvPr id="572" name="TextBox 5"/>
          <p:cNvSpPr/>
          <p:nvPr/>
        </p:nvSpPr>
        <p:spPr>
          <a:xfrm>
            <a:off x="1400123" y="3609923"/>
            <a:ext cx="7410554" cy="1158237"/>
          </a:xfrm>
          <a:prstGeom prst="rect">
            <a:avLst/>
          </a:prstGeom>
          <a:gradFill>
            <a:gsLst>
              <a:gs pos="0">
                <a:srgbClr val="2A869F"/>
              </a:gs>
              <a:gs pos="80000">
                <a:srgbClr val="37B1D1"/>
              </a:gs>
              <a:gs pos="100000">
                <a:srgbClr val="34B3D5"/>
              </a:gs>
            </a:gsLst>
            <a:lin ang="16200000"/>
          </a:gradFill>
          <a:ln w="12700">
            <a:miter lim="400000"/>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p>
            <a:pPr>
              <a:defRPr sz="2400" b="1">
                <a:solidFill>
                  <a:srgbClr val="FFFFFF"/>
                </a:solidFill>
                <a:effectLst>
                  <a:outerShdw blurRad="38100" dist="38100" dir="2700000" rotWithShape="0">
                    <a:srgbClr val="000000">
                      <a:alpha val="43137"/>
                    </a:srgbClr>
                  </a:outerShdw>
                </a:effectLst>
                <a:latin typeface="+mj-lt"/>
                <a:ea typeface="+mj-ea"/>
                <a:cs typeface="+mj-cs"/>
                <a:sym typeface="Calibri"/>
              </a:defRPr>
            </a:pPr>
            <a:r>
              <a:t>Wie entsorge ich eine</a:t>
            </a:r>
          </a:p>
          <a:p>
            <a:pPr>
              <a:defRPr sz="2400" b="1">
                <a:solidFill>
                  <a:srgbClr val="FFFFFF"/>
                </a:solidFill>
                <a:effectLst>
                  <a:outerShdw blurRad="38100" dist="38100" dir="2700000" rotWithShape="0">
                    <a:srgbClr val="000000">
                      <a:alpha val="43137"/>
                    </a:srgbClr>
                  </a:outerShdw>
                </a:effectLst>
                <a:latin typeface="+mj-lt"/>
                <a:ea typeface="+mj-ea"/>
                <a:cs typeface="+mj-cs"/>
                <a:sym typeface="Calibri"/>
              </a:defRPr>
            </a:pPr>
            <a:r>
              <a:t> Binde?</a:t>
            </a:r>
          </a:p>
        </p:txBody>
      </p:sp>
      <p:sp>
        <p:nvSpPr>
          <p:cNvPr id="573" name="Rectangle 6"/>
          <p:cNvSpPr/>
          <p:nvPr/>
        </p:nvSpPr>
        <p:spPr>
          <a:xfrm>
            <a:off x="3043026" y="5681245"/>
            <a:ext cx="4797779" cy="3327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600">
                <a:solidFill>
                  <a:srgbClr val="0070C0"/>
                </a:solidFill>
                <a:latin typeface="+mj-lt"/>
                <a:ea typeface="+mj-ea"/>
                <a:cs typeface="+mj-cs"/>
                <a:sym typeface="Calibri"/>
              </a:defRPr>
            </a:lvl1pPr>
          </a:lstStyle>
          <a:p>
            <a:r>
              <a:t>Die Binde solltest du alle 4 bis 6 Stunden wechseln.</a:t>
            </a:r>
          </a:p>
        </p:txBody>
      </p:sp>
      <p:pic>
        <p:nvPicPr>
          <p:cNvPr id="574" name="Picture 2" descr="Picture 2"/>
          <p:cNvPicPr>
            <a:picLocks noChangeAspect="1"/>
          </p:cNvPicPr>
          <p:nvPr/>
        </p:nvPicPr>
        <p:blipFill>
          <a:blip r:embed="rId3">
            <a:extLst/>
          </a:blip>
          <a:srcRect/>
          <a:stretch>
            <a:fillRect/>
          </a:stretch>
        </p:blipFill>
        <p:spPr>
          <a:xfrm>
            <a:off x="3703637" y="1495184"/>
            <a:ext cx="4068763" cy="1316038"/>
          </a:xfrm>
          <a:custGeom>
            <a:avLst/>
            <a:gdLst/>
            <a:ahLst/>
            <a:cxnLst>
              <a:cxn ang="0">
                <a:pos x="wd2" y="hd2"/>
              </a:cxn>
              <a:cxn ang="5400000">
                <a:pos x="wd2" y="hd2"/>
              </a:cxn>
              <a:cxn ang="10800000">
                <a:pos x="wd2" y="hd2"/>
              </a:cxn>
              <a:cxn ang="16200000">
                <a:pos x="wd2" y="hd2"/>
              </a:cxn>
            </a:cxnLst>
            <a:rect l="0" t="0" r="r" b="b"/>
            <a:pathLst>
              <a:path w="21600" h="21600" extrusionOk="0">
                <a:moveTo>
                  <a:pt x="1165" y="0"/>
                </a:moveTo>
                <a:cubicBezTo>
                  <a:pt x="522" y="0"/>
                  <a:pt x="0" y="1614"/>
                  <a:pt x="0" y="3602"/>
                </a:cubicBezTo>
                <a:lnTo>
                  <a:pt x="0" y="17998"/>
                </a:lnTo>
                <a:cubicBezTo>
                  <a:pt x="0" y="19986"/>
                  <a:pt x="522" y="21600"/>
                  <a:pt x="1165" y="21600"/>
                </a:cubicBezTo>
                <a:lnTo>
                  <a:pt x="20435" y="21600"/>
                </a:lnTo>
                <a:cubicBezTo>
                  <a:pt x="21078" y="21600"/>
                  <a:pt x="21600" y="19986"/>
                  <a:pt x="21600" y="17998"/>
                </a:cubicBezTo>
                <a:lnTo>
                  <a:pt x="21600" y="3602"/>
                </a:lnTo>
                <a:cubicBezTo>
                  <a:pt x="21600" y="1614"/>
                  <a:pt x="21078" y="0"/>
                  <a:pt x="20435" y="0"/>
                </a:cubicBezTo>
                <a:lnTo>
                  <a:pt x="1165" y="0"/>
                </a:lnTo>
                <a:close/>
              </a:path>
            </a:pathLst>
          </a:custGeom>
          <a:ln w="12700">
            <a:miter lim="400000"/>
          </a:ln>
          <a:effectLst>
            <a:outerShdw blurRad="76200" dist="38100" dir="7800000" rotWithShape="0">
              <a:srgbClr val="000000">
                <a:alpha val="40000"/>
              </a:srgbClr>
            </a:outerShdw>
          </a:effectLst>
        </p:spPr>
      </p:pic>
      <p:pic>
        <p:nvPicPr>
          <p:cNvPr id="575" name="Picture 3" descr="Picture 3"/>
          <p:cNvPicPr>
            <a:picLocks noChangeAspect="1"/>
          </p:cNvPicPr>
          <p:nvPr/>
        </p:nvPicPr>
        <p:blipFill>
          <a:blip r:embed="rId4">
            <a:extLst/>
          </a:blip>
          <a:srcRect/>
          <a:stretch>
            <a:fillRect/>
          </a:stretch>
        </p:blipFill>
        <p:spPr>
          <a:xfrm>
            <a:off x="4648199" y="3713162"/>
            <a:ext cx="4025901" cy="1316038"/>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528" y="0"/>
                  <a:pt x="0" y="1614"/>
                  <a:pt x="0" y="3602"/>
                </a:cubicBezTo>
                <a:lnTo>
                  <a:pt x="0" y="17998"/>
                </a:lnTo>
                <a:cubicBezTo>
                  <a:pt x="0" y="19986"/>
                  <a:pt x="528" y="21600"/>
                  <a:pt x="1178" y="21600"/>
                </a:cubicBezTo>
                <a:lnTo>
                  <a:pt x="20422" y="21600"/>
                </a:lnTo>
                <a:cubicBezTo>
                  <a:pt x="21072" y="21600"/>
                  <a:pt x="21600" y="19986"/>
                  <a:pt x="21600" y="17998"/>
                </a:cubicBezTo>
                <a:lnTo>
                  <a:pt x="21600" y="3602"/>
                </a:lnTo>
                <a:cubicBezTo>
                  <a:pt x="21600" y="1614"/>
                  <a:pt x="21072" y="0"/>
                  <a:pt x="20422" y="0"/>
                </a:cubicBezTo>
                <a:lnTo>
                  <a:pt x="1178" y="0"/>
                </a:lnTo>
                <a:close/>
              </a:path>
            </a:pathLst>
          </a:custGeom>
          <a:ln w="12700">
            <a:miter lim="400000"/>
          </a:ln>
        </p:spPr>
      </p:pic>
      <p:grpSp>
        <p:nvGrpSpPr>
          <p:cNvPr id="578" name="Oval 8"/>
          <p:cNvGrpSpPr/>
          <p:nvPr/>
        </p:nvGrpSpPr>
        <p:grpSpPr>
          <a:xfrm>
            <a:off x="3657600" y="1387552"/>
            <a:ext cx="533400" cy="533406"/>
            <a:chOff x="0" y="0"/>
            <a:chExt cx="533400" cy="533404"/>
          </a:xfrm>
        </p:grpSpPr>
        <p:sp>
          <p:nvSpPr>
            <p:cNvPr id="576" name="Kreis"/>
            <p:cNvSpPr/>
            <p:nvPr/>
          </p:nvSpPr>
          <p:spPr>
            <a:xfrm>
              <a:off x="0" y="-1"/>
              <a:ext cx="533400" cy="533406"/>
            </a:xfrm>
            <a:prstGeom prst="ellipse">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77" name="1"/>
            <p:cNvSpPr/>
            <p:nvPr/>
          </p:nvSpPr>
          <p:spPr>
            <a:xfrm>
              <a:off x="78112" y="17779"/>
              <a:ext cx="377174" cy="497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800" b="1">
                  <a:solidFill>
                    <a:srgbClr val="FFFFFF"/>
                  </a:solidFill>
                  <a:latin typeface="+mj-lt"/>
                  <a:ea typeface="+mj-ea"/>
                  <a:cs typeface="+mj-cs"/>
                  <a:sym typeface="Calibri"/>
                </a:defRPr>
              </a:lvl1pPr>
            </a:lstStyle>
            <a:p>
              <a:r>
                <a:t>1</a:t>
              </a:r>
            </a:p>
          </p:txBody>
        </p:sp>
      </p:grpSp>
      <p:grpSp>
        <p:nvGrpSpPr>
          <p:cNvPr id="581" name="Oval 9"/>
          <p:cNvGrpSpPr/>
          <p:nvPr/>
        </p:nvGrpSpPr>
        <p:grpSpPr>
          <a:xfrm>
            <a:off x="6324600" y="1387552"/>
            <a:ext cx="533400" cy="533406"/>
            <a:chOff x="0" y="0"/>
            <a:chExt cx="533400" cy="533404"/>
          </a:xfrm>
        </p:grpSpPr>
        <p:sp>
          <p:nvSpPr>
            <p:cNvPr id="579" name="Kreis"/>
            <p:cNvSpPr/>
            <p:nvPr/>
          </p:nvSpPr>
          <p:spPr>
            <a:xfrm>
              <a:off x="0" y="-1"/>
              <a:ext cx="533400" cy="533406"/>
            </a:xfrm>
            <a:prstGeom prst="ellipse">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80" name="3"/>
            <p:cNvSpPr/>
            <p:nvPr/>
          </p:nvSpPr>
          <p:spPr>
            <a:xfrm>
              <a:off x="78112" y="17779"/>
              <a:ext cx="377174" cy="497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800" b="1">
                  <a:solidFill>
                    <a:srgbClr val="FFFFFF"/>
                  </a:solidFill>
                  <a:latin typeface="+mj-lt"/>
                  <a:ea typeface="+mj-ea"/>
                  <a:cs typeface="+mj-cs"/>
                  <a:sym typeface="Calibri"/>
                </a:defRPr>
              </a:lvl1pPr>
            </a:lstStyle>
            <a:p>
              <a:r>
                <a:t>3</a:t>
              </a:r>
            </a:p>
          </p:txBody>
        </p:sp>
      </p:grpSp>
      <p:grpSp>
        <p:nvGrpSpPr>
          <p:cNvPr id="584" name="Oval 10"/>
          <p:cNvGrpSpPr/>
          <p:nvPr/>
        </p:nvGrpSpPr>
        <p:grpSpPr>
          <a:xfrm>
            <a:off x="5029200" y="1387552"/>
            <a:ext cx="533400" cy="533406"/>
            <a:chOff x="0" y="0"/>
            <a:chExt cx="533400" cy="533404"/>
          </a:xfrm>
        </p:grpSpPr>
        <p:sp>
          <p:nvSpPr>
            <p:cNvPr id="582" name="Kreis"/>
            <p:cNvSpPr/>
            <p:nvPr/>
          </p:nvSpPr>
          <p:spPr>
            <a:xfrm>
              <a:off x="0" y="-1"/>
              <a:ext cx="533400" cy="533406"/>
            </a:xfrm>
            <a:prstGeom prst="ellipse">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83" name="2"/>
            <p:cNvSpPr/>
            <p:nvPr/>
          </p:nvSpPr>
          <p:spPr>
            <a:xfrm>
              <a:off x="78112" y="17779"/>
              <a:ext cx="377174" cy="497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800" b="1">
                  <a:solidFill>
                    <a:srgbClr val="FFFFFF"/>
                  </a:solidFill>
                  <a:latin typeface="+mj-lt"/>
                  <a:ea typeface="+mj-ea"/>
                  <a:cs typeface="+mj-cs"/>
                  <a:sym typeface="Calibri"/>
                </a:defRPr>
              </a:lvl1pPr>
            </a:lstStyle>
            <a:p>
              <a:r>
                <a:t>2</a:t>
              </a:r>
            </a:p>
          </p:txBody>
        </p:sp>
      </p:grpSp>
      <p:grpSp>
        <p:nvGrpSpPr>
          <p:cNvPr id="587" name="Oval 11"/>
          <p:cNvGrpSpPr/>
          <p:nvPr/>
        </p:nvGrpSpPr>
        <p:grpSpPr>
          <a:xfrm>
            <a:off x="4724400" y="3581400"/>
            <a:ext cx="533400" cy="533400"/>
            <a:chOff x="0" y="0"/>
            <a:chExt cx="533400" cy="533400"/>
          </a:xfrm>
        </p:grpSpPr>
        <p:sp>
          <p:nvSpPr>
            <p:cNvPr id="585" name="Kreis"/>
            <p:cNvSpPr/>
            <p:nvPr/>
          </p:nvSpPr>
          <p:spPr>
            <a:xfrm>
              <a:off x="0" y="0"/>
              <a:ext cx="533400" cy="533400"/>
            </a:xfrm>
            <a:prstGeom prst="ellipse">
              <a:avLst/>
            </a:prstGeom>
            <a:gradFill flip="none" rotWithShape="1">
              <a:gsLst>
                <a:gs pos="0">
                  <a:srgbClr val="C96D20"/>
                </a:gs>
                <a:gs pos="80000">
                  <a:srgbClr val="FF9034"/>
                </a:gs>
                <a:gs pos="100000">
                  <a:srgbClr val="FF903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86" name="1"/>
            <p:cNvSpPr/>
            <p:nvPr/>
          </p:nvSpPr>
          <p:spPr>
            <a:xfrm>
              <a:off x="78112" y="17778"/>
              <a:ext cx="377174" cy="497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800" b="1">
                  <a:solidFill>
                    <a:srgbClr val="FFFFFF"/>
                  </a:solidFill>
                  <a:latin typeface="+mj-lt"/>
                  <a:ea typeface="+mj-ea"/>
                  <a:cs typeface="+mj-cs"/>
                  <a:sym typeface="Calibri"/>
                </a:defRPr>
              </a:lvl1pPr>
            </a:lstStyle>
            <a:p>
              <a:r>
                <a:t>1</a:t>
              </a:r>
            </a:p>
          </p:txBody>
        </p:sp>
      </p:grpSp>
      <p:grpSp>
        <p:nvGrpSpPr>
          <p:cNvPr id="590" name="Oval 12"/>
          <p:cNvGrpSpPr/>
          <p:nvPr/>
        </p:nvGrpSpPr>
        <p:grpSpPr>
          <a:xfrm>
            <a:off x="7010400" y="3581400"/>
            <a:ext cx="533400" cy="533400"/>
            <a:chOff x="0" y="0"/>
            <a:chExt cx="533400" cy="533400"/>
          </a:xfrm>
        </p:grpSpPr>
        <p:sp>
          <p:nvSpPr>
            <p:cNvPr id="588" name="Kreis"/>
            <p:cNvSpPr/>
            <p:nvPr/>
          </p:nvSpPr>
          <p:spPr>
            <a:xfrm>
              <a:off x="0" y="0"/>
              <a:ext cx="533400" cy="533400"/>
            </a:xfrm>
            <a:prstGeom prst="ellipse">
              <a:avLst/>
            </a:prstGeom>
            <a:gradFill flip="none" rotWithShape="1">
              <a:gsLst>
                <a:gs pos="0">
                  <a:srgbClr val="C96D20"/>
                </a:gs>
                <a:gs pos="80000">
                  <a:srgbClr val="FF9034"/>
                </a:gs>
                <a:gs pos="100000">
                  <a:srgbClr val="FF903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89" name="2"/>
            <p:cNvSpPr/>
            <p:nvPr/>
          </p:nvSpPr>
          <p:spPr>
            <a:xfrm>
              <a:off x="78113" y="17778"/>
              <a:ext cx="377175" cy="497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800" b="1">
                  <a:solidFill>
                    <a:srgbClr val="FFFFFF"/>
                  </a:solidFill>
                  <a:latin typeface="+mj-lt"/>
                  <a:ea typeface="+mj-ea"/>
                  <a:cs typeface="+mj-cs"/>
                  <a:sym typeface="Calibri"/>
                </a:defRPr>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Picture 12" descr="Picture 12"/>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595" name="Picture 7" descr="Picture 7"/>
          <p:cNvPicPr>
            <a:picLocks noChangeAspect="1"/>
          </p:cNvPicPr>
          <p:nvPr/>
        </p:nvPicPr>
        <p:blipFill>
          <a:blip r:embed="rId3">
            <a:extLst/>
          </a:blip>
          <a:stretch>
            <a:fillRect/>
          </a:stretch>
        </p:blipFill>
        <p:spPr>
          <a:xfrm rot="21413809">
            <a:off x="302821" y="2211975"/>
            <a:ext cx="6681866" cy="1940662"/>
          </a:xfrm>
          <a:prstGeom prst="rect">
            <a:avLst/>
          </a:prstGeom>
          <a:ln w="12700">
            <a:miter lim="400000"/>
          </a:ln>
        </p:spPr>
      </p:pic>
      <p:pic>
        <p:nvPicPr>
          <p:cNvPr id="596" name="Picture 8" descr="Picture 8"/>
          <p:cNvPicPr>
            <a:picLocks noChangeAspect="1"/>
          </p:cNvPicPr>
          <p:nvPr/>
        </p:nvPicPr>
        <p:blipFill>
          <a:blip r:embed="rId4">
            <a:extLst/>
          </a:blip>
          <a:stretch>
            <a:fillRect/>
          </a:stretch>
        </p:blipFill>
        <p:spPr>
          <a:xfrm rot="183651">
            <a:off x="269722" y="2387132"/>
            <a:ext cx="6687957" cy="1718979"/>
          </a:xfrm>
          <a:prstGeom prst="rect">
            <a:avLst/>
          </a:prstGeom>
          <a:ln w="12700">
            <a:miter lim="400000"/>
          </a:ln>
        </p:spPr>
      </p:pic>
      <p:sp>
        <p:nvSpPr>
          <p:cNvPr id="597" name="Title 1"/>
          <p:cNvSpPr/>
          <p:nvPr/>
        </p:nvSpPr>
        <p:spPr>
          <a:xfrm>
            <a:off x="533400" y="2854642"/>
            <a:ext cx="6629400" cy="7010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40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lvl1pPr>
          </a:lstStyle>
          <a:p>
            <a:r>
              <a:t>Hygieneartikel: Slipeinlage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
        <p:nvSpPr>
          <p:cNvPr id="600" name="Content Placeholder 1"/>
          <p:cNvSpPr>
            <a:spLocks noGrp="1"/>
          </p:cNvSpPr>
          <p:nvPr>
            <p:ph type="body" sz="quarter" idx="1"/>
          </p:nvPr>
        </p:nvSpPr>
        <p:spPr>
          <a:xfrm>
            <a:off x="657956" y="3020155"/>
            <a:ext cx="6837485" cy="893888"/>
          </a:xfrm>
          <a:prstGeom prst="rect">
            <a:avLst/>
          </a:prstGeom>
          <a:gradFill>
            <a:gsLst>
              <a:gs pos="0">
                <a:srgbClr val="A7A7CA"/>
              </a:gs>
              <a:gs pos="50000">
                <a:srgbClr val="C9C9DD"/>
              </a:gs>
              <a:gs pos="100000">
                <a:srgbClr val="E4E4ED"/>
              </a:gs>
            </a:gsLst>
            <a:lin ang="2700000"/>
          </a:gradFill>
          <a:effectLst>
            <a:outerShdw blurRad="38100" dist="23000" dir="5400000" rotWithShape="0">
              <a:srgbClr val="000000">
                <a:alpha val="35000"/>
              </a:srgbClr>
            </a:outerShdw>
          </a:effectLst>
        </p:spPr>
        <p:txBody>
          <a:bodyPr/>
          <a:lstStyle/>
          <a:p>
            <a:pPr>
              <a:spcBef>
                <a:spcPts val="600"/>
              </a:spcBef>
              <a:defRPr sz="2600">
                <a:solidFill>
                  <a:srgbClr val="7030A0"/>
                </a:solidFill>
                <a:effectLst>
                  <a:outerShdw blurRad="38100" dist="38100" dir="2700000" rotWithShape="0">
                    <a:srgbClr val="000000">
                      <a:alpha val="43137"/>
                    </a:srgbClr>
                  </a:outerShdw>
                </a:effectLst>
              </a:defRPr>
            </a:pPr>
            <a:r>
              <a:t>Slipeinlagen </a:t>
            </a:r>
            <a:r>
              <a:rPr b="1"/>
              <a:t>passen sich jeder Art von Unterwäsche an.</a:t>
            </a:r>
          </a:p>
        </p:txBody>
      </p:sp>
      <p:sp>
        <p:nvSpPr>
          <p:cNvPr id="601"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27</a:t>
            </a:r>
          </a:p>
        </p:txBody>
      </p:sp>
      <p:sp>
        <p:nvSpPr>
          <p:cNvPr id="602" name="Title 3"/>
          <p:cNvSpPr>
            <a:spLocks noGrp="1"/>
          </p:cNvSpPr>
          <p:nvPr>
            <p:ph type="title"/>
          </p:nvPr>
        </p:nvSpPr>
        <p:spPr>
          <a:xfrm>
            <a:off x="914400" y="304800"/>
            <a:ext cx="7467600" cy="838200"/>
          </a:xfrm>
          <a:prstGeom prst="rect">
            <a:avLst/>
          </a:prstGeom>
        </p:spPr>
        <p:txBody>
          <a:bodyPr/>
          <a:lstStyle/>
          <a:p>
            <a:r>
              <a:t>Was ist eine Slipeinlage?</a:t>
            </a:r>
          </a:p>
        </p:txBody>
      </p:sp>
      <p:grpSp>
        <p:nvGrpSpPr>
          <p:cNvPr id="605" name="Content Placeholder 1"/>
          <p:cNvGrpSpPr/>
          <p:nvPr/>
        </p:nvGrpSpPr>
        <p:grpSpPr>
          <a:xfrm>
            <a:off x="609600" y="1563687"/>
            <a:ext cx="6934200" cy="996954"/>
            <a:chOff x="0" y="0"/>
            <a:chExt cx="6934200" cy="996953"/>
          </a:xfrm>
        </p:grpSpPr>
        <p:sp>
          <p:nvSpPr>
            <p:cNvPr id="603" name="Abgerundetes Rechteck"/>
            <p:cNvSpPr/>
            <p:nvPr/>
          </p:nvSpPr>
          <p:spPr>
            <a:xfrm>
              <a:off x="0" y="0"/>
              <a:ext cx="6934200" cy="996954"/>
            </a:xfrm>
            <a:prstGeom prst="roundRect">
              <a:avLst>
                <a:gd name="adj" fmla="val 16667"/>
              </a:avLst>
            </a:prstGeom>
            <a:gradFill flip="none" rotWithShape="1">
              <a:gsLst>
                <a:gs pos="0">
                  <a:srgbClr val="A7A7CA"/>
                </a:gs>
                <a:gs pos="50000">
                  <a:srgbClr val="C9C9DD"/>
                </a:gs>
                <a:gs pos="100000">
                  <a:srgbClr val="E4E4ED"/>
                </a:gs>
              </a:gsLst>
              <a:lin ang="27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a:spcBef>
                  <a:spcPts val="400"/>
                </a:spcBef>
                <a:defRPr sz="2600">
                  <a:solidFill>
                    <a:srgbClr val="7030A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604" name="Im Gegensatz zu Binden kannst du Slipeinlagen jeden Tag tragen."/>
            <p:cNvSpPr/>
            <p:nvPr/>
          </p:nvSpPr>
          <p:spPr>
            <a:xfrm>
              <a:off x="48666" y="48666"/>
              <a:ext cx="6836868" cy="853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marL="342900" indent="-342900">
                <a:spcBef>
                  <a:spcPts val="600"/>
                </a:spcBef>
                <a:buSzPct val="100000"/>
                <a:buFont typeface="Arial"/>
                <a:buChar char="•"/>
                <a:defRPr sz="2600">
                  <a:solidFill>
                    <a:srgbClr val="7030A0"/>
                  </a:solidFill>
                  <a:effectLst>
                    <a:outerShdw blurRad="38100" dist="38100" dir="2700000" rotWithShape="0">
                      <a:srgbClr val="000000">
                        <a:alpha val="43137"/>
                      </a:srgbClr>
                    </a:outerShdw>
                  </a:effectLst>
                  <a:latin typeface="+mj-lt"/>
                  <a:ea typeface="+mj-ea"/>
                  <a:cs typeface="+mj-cs"/>
                  <a:sym typeface="Calibri"/>
                </a:defRPr>
              </a:pPr>
              <a:r>
                <a:t>Im Gegensatz zu Binden kannst du Slipeinlagen </a:t>
              </a:r>
              <a:r>
                <a:rPr b="1"/>
                <a:t>jeden Tag tragen</a:t>
              </a:r>
              <a:r>
                <a:t>.</a:t>
              </a:r>
            </a:p>
          </p:txBody>
        </p:sp>
      </p:grpSp>
      <p:sp>
        <p:nvSpPr>
          <p:cNvPr id="606" name="Content Placeholder 1"/>
          <p:cNvSpPr/>
          <p:nvPr/>
        </p:nvSpPr>
        <p:spPr>
          <a:xfrm>
            <a:off x="661677" y="4319277"/>
            <a:ext cx="6830046" cy="962647"/>
          </a:xfrm>
          <a:prstGeom prst="rect">
            <a:avLst/>
          </a:prstGeom>
          <a:gradFill>
            <a:gsLst>
              <a:gs pos="0">
                <a:srgbClr val="A7A7CA"/>
              </a:gs>
              <a:gs pos="50000">
                <a:srgbClr val="C9C9DD"/>
              </a:gs>
              <a:gs pos="100000">
                <a:srgbClr val="E4E4ED"/>
              </a:gs>
            </a:gsLst>
            <a:lin ang="2700000"/>
          </a:gradFill>
          <a:ln w="12700">
            <a:miter lim="400000"/>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8" tIns="45718" rIns="45718" bIns="45718">
            <a:normAutofit/>
          </a:bodyPr>
          <a:lstStyle/>
          <a:p>
            <a:pPr marL="342900" indent="-342900">
              <a:spcBef>
                <a:spcPts val="600"/>
              </a:spcBef>
              <a:buSzPct val="100000"/>
              <a:buFont typeface="Arial"/>
              <a:buChar char="•"/>
              <a:defRPr sz="2600">
                <a:solidFill>
                  <a:srgbClr val="7030A0"/>
                </a:solidFill>
                <a:effectLst>
                  <a:outerShdw blurRad="38100" dist="38100" dir="2700000" rotWithShape="0">
                    <a:srgbClr val="000000">
                      <a:alpha val="43137"/>
                    </a:srgbClr>
                  </a:outerShdw>
                </a:effectLst>
                <a:latin typeface="+mj-lt"/>
                <a:ea typeface="+mj-ea"/>
                <a:cs typeface="+mj-cs"/>
                <a:sym typeface="Calibri"/>
              </a:defRPr>
            </a:pPr>
            <a:r>
              <a:t>Sie vermitteln ein trockenes und sauberes Gefühl bis zu </a:t>
            </a:r>
            <a:r>
              <a:rPr b="1"/>
              <a:t>12 Stunden </a:t>
            </a:r>
            <a:r>
              <a:t>am Tag.</a:t>
            </a:r>
          </a:p>
        </p:txBody>
      </p:sp>
      <p:pic>
        <p:nvPicPr>
          <p:cNvPr id="607" name="Picture 2" descr="Picture 2"/>
          <p:cNvPicPr>
            <a:picLocks noChangeAspect="1"/>
          </p:cNvPicPr>
          <p:nvPr/>
        </p:nvPicPr>
        <p:blipFill>
          <a:blip r:embed="rId3">
            <a:extLst/>
          </a:blip>
          <a:stretch>
            <a:fillRect/>
          </a:stretch>
        </p:blipFill>
        <p:spPr>
          <a:xfrm>
            <a:off x="6781800" y="3352800"/>
            <a:ext cx="2209800" cy="1027113"/>
          </a:xfrm>
          <a:prstGeom prst="rect">
            <a:avLst/>
          </a:prstGeom>
          <a:ln w="12700">
            <a:miter lim="400000"/>
          </a:ln>
          <a:effectLst>
            <a:outerShdw blurRad="292100" dist="139700" dir="2700000" rotWithShape="0">
              <a:srgbClr val="333333">
                <a:alpha val="64999"/>
              </a:srgbClr>
            </a:outerShdw>
          </a:effectLst>
        </p:spPr>
      </p:pic>
      <p:pic>
        <p:nvPicPr>
          <p:cNvPr id="608" name="Picture 10" descr="Picture 10"/>
          <p:cNvPicPr>
            <a:picLocks noChangeAspect="1"/>
          </p:cNvPicPr>
          <p:nvPr/>
        </p:nvPicPr>
        <p:blipFill>
          <a:blip r:embed="rId4">
            <a:extLst/>
          </a:blip>
          <a:stretch>
            <a:fillRect/>
          </a:stretch>
        </p:blipFill>
        <p:spPr>
          <a:xfrm>
            <a:off x="7135585" y="4267200"/>
            <a:ext cx="1450637" cy="1450636"/>
          </a:xfrm>
          <a:prstGeom prst="rect">
            <a:avLst/>
          </a:prstGeom>
          <a:ln w="12700">
            <a:miter lim="400000"/>
          </a:ln>
          <a:effectLst>
            <a:outerShdw blurRad="292100" dist="1397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pic>
        <p:nvPicPr>
          <p:cNvPr id="613" name="Picture 20" descr="Picture 20"/>
          <p:cNvPicPr>
            <a:picLocks noChangeAspect="1"/>
          </p:cNvPicPr>
          <p:nvPr/>
        </p:nvPicPr>
        <p:blipFill>
          <a:blip r:embed="rId3">
            <a:extLst/>
          </a:blip>
          <a:stretch>
            <a:fillRect/>
          </a:stretch>
        </p:blipFill>
        <p:spPr>
          <a:xfrm>
            <a:off x="3349966" y="1555750"/>
            <a:ext cx="3816353" cy="3816350"/>
          </a:xfrm>
          <a:prstGeom prst="rect">
            <a:avLst/>
          </a:prstGeom>
          <a:ln w="12700">
            <a:miter lim="400000"/>
          </a:ln>
          <a:effectLst>
            <a:outerShdw blurRad="292100" dist="139700" dir="2700000" rotWithShape="0">
              <a:srgbClr val="333333">
                <a:alpha val="64999"/>
              </a:srgbClr>
            </a:outerShdw>
          </a:effectLst>
        </p:spPr>
      </p:pic>
      <p:sp>
        <p:nvSpPr>
          <p:cNvPr id="614"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28</a:t>
            </a:r>
          </a:p>
        </p:txBody>
      </p:sp>
      <p:sp>
        <p:nvSpPr>
          <p:cNvPr id="615" name="Title 3"/>
          <p:cNvSpPr>
            <a:spLocks noGrp="1"/>
          </p:cNvSpPr>
          <p:nvPr>
            <p:ph type="title"/>
          </p:nvPr>
        </p:nvSpPr>
        <p:spPr>
          <a:xfrm>
            <a:off x="608370" y="304800"/>
            <a:ext cx="8230831" cy="1143000"/>
          </a:xfrm>
          <a:prstGeom prst="rect">
            <a:avLst/>
          </a:prstGeom>
        </p:spPr>
        <p:txBody>
          <a:bodyPr/>
          <a:lstStyle>
            <a:lvl1pPr defTabSz="868680">
              <a:defRPr sz="3400">
                <a:effectLst>
                  <a:outerShdw blurRad="38100" dist="36195" dir="2700000" rotWithShape="0">
                    <a:srgbClr val="000000">
                      <a:alpha val="43137"/>
                    </a:srgbClr>
                  </a:outerShdw>
                </a:effectLst>
              </a:defRPr>
            </a:lvl1pPr>
          </a:lstStyle>
          <a:p>
            <a:r>
              <a:t>Drei Hauptbestandteile einer Slipeinlage</a:t>
            </a:r>
          </a:p>
        </p:txBody>
      </p:sp>
      <p:grpSp>
        <p:nvGrpSpPr>
          <p:cNvPr id="618" name="Rounded Rectangular Callout 10"/>
          <p:cNvGrpSpPr/>
          <p:nvPr/>
        </p:nvGrpSpPr>
        <p:grpSpPr>
          <a:xfrm>
            <a:off x="1066798" y="1687826"/>
            <a:ext cx="4272370" cy="1158237"/>
            <a:chOff x="-1" y="0"/>
            <a:chExt cx="4272369" cy="1158235"/>
          </a:xfrm>
        </p:grpSpPr>
        <p:sp>
          <p:nvSpPr>
            <p:cNvPr id="616" name="Form"/>
            <p:cNvSpPr/>
            <p:nvPr/>
          </p:nvSpPr>
          <p:spPr>
            <a:xfrm>
              <a:off x="-2" y="102871"/>
              <a:ext cx="4272371" cy="952504"/>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359" y="0"/>
                    <a:pt x="803" y="0"/>
                  </a:cubicBezTo>
                  <a:lnTo>
                    <a:pt x="10644" y="0"/>
                  </a:lnTo>
                  <a:cubicBezTo>
                    <a:pt x="11087" y="0"/>
                    <a:pt x="11447" y="1612"/>
                    <a:pt x="11447" y="3600"/>
                  </a:cubicBezTo>
                  <a:lnTo>
                    <a:pt x="11447" y="12600"/>
                  </a:lnTo>
                  <a:lnTo>
                    <a:pt x="21600" y="15538"/>
                  </a:lnTo>
                  <a:lnTo>
                    <a:pt x="11447" y="18000"/>
                  </a:lnTo>
                  <a:cubicBezTo>
                    <a:pt x="11447" y="19988"/>
                    <a:pt x="11087" y="21600"/>
                    <a:pt x="10644" y="21600"/>
                  </a:cubicBezTo>
                  <a:lnTo>
                    <a:pt x="803" y="21600"/>
                  </a:lnTo>
                  <a:cubicBezTo>
                    <a:pt x="359" y="21600"/>
                    <a:pt x="0" y="19988"/>
                    <a:pt x="0" y="18000"/>
                  </a:cubicBezTo>
                  <a:lnTo>
                    <a:pt x="0" y="12600"/>
                  </a:lnTo>
                  <a:close/>
                </a:path>
              </a:pathLst>
            </a:cu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2400">
                  <a:solidFill>
                    <a:srgbClr val="0070C0"/>
                  </a:solidFill>
                  <a:latin typeface="+mj-lt"/>
                  <a:ea typeface="+mj-ea"/>
                  <a:cs typeface="+mj-cs"/>
                  <a:sym typeface="Calibri"/>
                </a:defRPr>
              </a:pPr>
              <a:endParaRPr/>
            </a:p>
          </p:txBody>
        </p:sp>
        <p:sp>
          <p:nvSpPr>
            <p:cNvPr id="617" name="Die Slipeinlage ist extra dünn!"/>
            <p:cNvSpPr/>
            <p:nvPr/>
          </p:nvSpPr>
          <p:spPr>
            <a:xfrm>
              <a:off x="46496" y="-1"/>
              <a:ext cx="2171126" cy="1158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a:defRPr sz="2400">
                  <a:solidFill>
                    <a:srgbClr val="0070C0"/>
                  </a:solidFill>
                  <a:effectLst>
                    <a:outerShdw blurRad="38100" dist="38100" dir="2700000" rotWithShape="0">
                      <a:srgbClr val="000000">
                        <a:alpha val="43137"/>
                      </a:srgbClr>
                    </a:outerShdw>
                  </a:effectLst>
                  <a:latin typeface="+mj-lt"/>
                  <a:ea typeface="+mj-ea"/>
                  <a:cs typeface="+mj-cs"/>
                  <a:sym typeface="Calibri"/>
                </a:defRPr>
              </a:pPr>
              <a:r>
                <a:t>Die Slipeinlage ist </a:t>
              </a:r>
              <a:r>
                <a:rPr b="1"/>
                <a:t>extra dünn!</a:t>
              </a:r>
            </a:p>
          </p:txBody>
        </p:sp>
      </p:grpSp>
      <p:grpSp>
        <p:nvGrpSpPr>
          <p:cNvPr id="621" name="Oval 11"/>
          <p:cNvGrpSpPr/>
          <p:nvPr/>
        </p:nvGrpSpPr>
        <p:grpSpPr>
          <a:xfrm>
            <a:off x="685800" y="1402531"/>
            <a:ext cx="594507" cy="624837"/>
            <a:chOff x="0" y="-1"/>
            <a:chExt cx="594506" cy="624835"/>
          </a:xfrm>
        </p:grpSpPr>
        <p:sp>
          <p:nvSpPr>
            <p:cNvPr id="619" name="Oval"/>
            <p:cNvSpPr/>
            <p:nvPr/>
          </p:nvSpPr>
          <p:spPr>
            <a:xfrm>
              <a:off x="0" y="45721"/>
              <a:ext cx="594507" cy="533405"/>
            </a:xfrm>
            <a:prstGeom prst="ellipse">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20" name="1"/>
            <p:cNvSpPr/>
            <p:nvPr/>
          </p:nvSpPr>
          <p:spPr>
            <a:xfrm>
              <a:off x="87062" y="-2"/>
              <a:ext cx="420379" cy="624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6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1</a:t>
              </a:r>
            </a:p>
          </p:txBody>
        </p:sp>
      </p:grpSp>
      <p:grpSp>
        <p:nvGrpSpPr>
          <p:cNvPr id="624" name="Rounded Rectangular Callout 12"/>
          <p:cNvGrpSpPr/>
          <p:nvPr/>
        </p:nvGrpSpPr>
        <p:grpSpPr>
          <a:xfrm>
            <a:off x="879598" y="3617528"/>
            <a:ext cx="4303155" cy="1259275"/>
            <a:chOff x="0" y="0"/>
            <a:chExt cx="4303153" cy="1259274"/>
          </a:xfrm>
        </p:grpSpPr>
        <p:sp>
          <p:nvSpPr>
            <p:cNvPr id="622" name="Form"/>
            <p:cNvSpPr/>
            <p:nvPr/>
          </p:nvSpPr>
          <p:spPr>
            <a:xfrm>
              <a:off x="-1" y="-1"/>
              <a:ext cx="4303155" cy="1259276"/>
            </a:xfrm>
            <a:custGeom>
              <a:avLst/>
              <a:gdLst/>
              <a:ahLst/>
              <a:cxnLst>
                <a:cxn ang="0">
                  <a:pos x="wd2" y="hd2"/>
                </a:cxn>
                <a:cxn ang="5400000">
                  <a:pos x="wd2" y="hd2"/>
                </a:cxn>
                <a:cxn ang="10800000">
                  <a:pos x="wd2" y="hd2"/>
                </a:cxn>
                <a:cxn ang="16200000">
                  <a:pos x="wd2" y="hd2"/>
                </a:cxn>
              </a:cxnLst>
              <a:rect l="0" t="0" r="r" b="b"/>
              <a:pathLst>
                <a:path w="21600" h="21600" extrusionOk="0">
                  <a:moveTo>
                    <a:pt x="0" y="6351"/>
                  </a:moveTo>
                  <a:cubicBezTo>
                    <a:pt x="0" y="4667"/>
                    <a:pt x="400" y="3301"/>
                    <a:pt x="893" y="3301"/>
                  </a:cubicBezTo>
                  <a:lnTo>
                    <a:pt x="9424" y="3301"/>
                  </a:lnTo>
                  <a:cubicBezTo>
                    <a:pt x="9917" y="3301"/>
                    <a:pt x="10316" y="4667"/>
                    <a:pt x="10316" y="6351"/>
                  </a:cubicBezTo>
                  <a:lnTo>
                    <a:pt x="21600" y="0"/>
                  </a:lnTo>
                  <a:lnTo>
                    <a:pt x="10316" y="10926"/>
                  </a:lnTo>
                  <a:lnTo>
                    <a:pt x="10316" y="18550"/>
                  </a:lnTo>
                  <a:cubicBezTo>
                    <a:pt x="10316" y="20235"/>
                    <a:pt x="9917" y="21600"/>
                    <a:pt x="9424" y="21600"/>
                  </a:cubicBezTo>
                  <a:lnTo>
                    <a:pt x="893" y="21600"/>
                  </a:lnTo>
                  <a:cubicBezTo>
                    <a:pt x="400" y="21600"/>
                    <a:pt x="0" y="20235"/>
                    <a:pt x="0" y="18550"/>
                  </a:cubicBezTo>
                  <a:lnTo>
                    <a:pt x="0" y="6351"/>
                  </a:lnTo>
                  <a:close/>
                </a:path>
              </a:pathLst>
            </a:cu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2400">
                  <a:solidFill>
                    <a:srgbClr val="0070C0"/>
                  </a:solidFill>
                  <a:latin typeface="+mj-lt"/>
                  <a:ea typeface="+mj-ea"/>
                  <a:cs typeface="+mj-cs"/>
                  <a:sym typeface="Calibri"/>
                </a:defRPr>
              </a:pPr>
              <a:endParaRPr/>
            </a:p>
          </p:txBody>
        </p:sp>
        <p:sp>
          <p:nvSpPr>
            <p:cNvPr id="623" name="Besondere Form"/>
            <p:cNvSpPr/>
            <p:nvPr/>
          </p:nvSpPr>
          <p:spPr>
            <a:xfrm>
              <a:off x="52076" y="324551"/>
              <a:ext cx="1951064" cy="802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a:defRPr sz="2400">
                  <a:solidFill>
                    <a:srgbClr val="0070C0"/>
                  </a:solidFill>
                  <a:effectLst>
                    <a:outerShdw blurRad="38100" dist="38100" dir="2700000" rotWithShape="0">
                      <a:srgbClr val="000000">
                        <a:alpha val="43137"/>
                      </a:srgbClr>
                    </a:outerShdw>
                  </a:effectLst>
                  <a:latin typeface="+mj-lt"/>
                  <a:ea typeface="+mj-ea"/>
                  <a:cs typeface="+mj-cs"/>
                  <a:sym typeface="Calibri"/>
                </a:defRPr>
              </a:pPr>
              <a:r>
                <a:t>Besondere</a:t>
              </a:r>
              <a:r>
                <a:rPr b="1"/>
                <a:t> Form</a:t>
              </a:r>
            </a:p>
          </p:txBody>
        </p:sp>
      </p:grpSp>
      <p:grpSp>
        <p:nvGrpSpPr>
          <p:cNvPr id="627" name="Oval 13"/>
          <p:cNvGrpSpPr/>
          <p:nvPr/>
        </p:nvGrpSpPr>
        <p:grpSpPr>
          <a:xfrm>
            <a:off x="608371" y="3418201"/>
            <a:ext cx="548503" cy="624837"/>
            <a:chOff x="0" y="-1"/>
            <a:chExt cx="548501" cy="624835"/>
          </a:xfrm>
        </p:grpSpPr>
        <p:sp>
          <p:nvSpPr>
            <p:cNvPr id="625" name="Oval"/>
            <p:cNvSpPr/>
            <p:nvPr/>
          </p:nvSpPr>
          <p:spPr>
            <a:xfrm>
              <a:off x="0" y="45721"/>
              <a:ext cx="548503" cy="533405"/>
            </a:xfrm>
            <a:prstGeom prst="ellipse">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26" name="2"/>
            <p:cNvSpPr/>
            <p:nvPr/>
          </p:nvSpPr>
          <p:spPr>
            <a:xfrm>
              <a:off x="80325" y="-2"/>
              <a:ext cx="387853" cy="624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6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2</a:t>
              </a:r>
            </a:p>
          </p:txBody>
        </p:sp>
      </p:grpSp>
      <p:grpSp>
        <p:nvGrpSpPr>
          <p:cNvPr id="630" name="Rounded Rectangular Callout 14"/>
          <p:cNvGrpSpPr/>
          <p:nvPr/>
        </p:nvGrpSpPr>
        <p:grpSpPr>
          <a:xfrm>
            <a:off x="4215162" y="4325864"/>
            <a:ext cx="4515265" cy="1290714"/>
            <a:chOff x="0" y="0"/>
            <a:chExt cx="4515263" cy="1290712"/>
          </a:xfrm>
        </p:grpSpPr>
        <p:sp>
          <p:nvSpPr>
            <p:cNvPr id="628" name="Form"/>
            <p:cNvSpPr/>
            <p:nvPr/>
          </p:nvSpPr>
          <p:spPr>
            <a:xfrm>
              <a:off x="0" y="-1"/>
              <a:ext cx="4515265" cy="1290714"/>
            </a:xfrm>
            <a:custGeom>
              <a:avLst/>
              <a:gdLst/>
              <a:ahLst/>
              <a:cxnLst>
                <a:cxn ang="0">
                  <a:pos x="wd2" y="hd2"/>
                </a:cxn>
                <a:cxn ang="5400000">
                  <a:pos x="wd2" y="hd2"/>
                </a:cxn>
                <a:cxn ang="10800000">
                  <a:pos x="wd2" y="hd2"/>
                </a:cxn>
                <a:cxn ang="16200000">
                  <a:pos x="wd2" y="hd2"/>
                </a:cxn>
              </a:cxnLst>
              <a:rect l="0" t="0" r="r" b="b"/>
              <a:pathLst>
                <a:path w="21600" h="21600" extrusionOk="0">
                  <a:moveTo>
                    <a:pt x="10607" y="5660"/>
                  </a:moveTo>
                  <a:cubicBezTo>
                    <a:pt x="10607" y="3899"/>
                    <a:pt x="11015" y="2472"/>
                    <a:pt x="11519" y="2472"/>
                  </a:cubicBezTo>
                  <a:lnTo>
                    <a:pt x="20689" y="2472"/>
                  </a:lnTo>
                  <a:cubicBezTo>
                    <a:pt x="21192" y="2472"/>
                    <a:pt x="21600" y="3899"/>
                    <a:pt x="21600" y="5660"/>
                  </a:cubicBezTo>
                  <a:lnTo>
                    <a:pt x="21600" y="18412"/>
                  </a:lnTo>
                  <a:cubicBezTo>
                    <a:pt x="21600" y="20173"/>
                    <a:pt x="21192" y="21600"/>
                    <a:pt x="20689" y="21600"/>
                  </a:cubicBezTo>
                  <a:lnTo>
                    <a:pt x="11519" y="21600"/>
                  </a:lnTo>
                  <a:cubicBezTo>
                    <a:pt x="11015" y="21600"/>
                    <a:pt x="10607" y="20173"/>
                    <a:pt x="10607" y="18412"/>
                  </a:cubicBezTo>
                  <a:lnTo>
                    <a:pt x="10607" y="10442"/>
                  </a:lnTo>
                  <a:lnTo>
                    <a:pt x="0" y="0"/>
                  </a:lnTo>
                  <a:lnTo>
                    <a:pt x="10607" y="5660"/>
                  </a:lnTo>
                  <a:close/>
                </a:path>
              </a:pathLst>
            </a:cu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24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629" name="Selbstklebend &amp; flexibel"/>
            <p:cNvSpPr/>
            <p:nvPr/>
          </p:nvSpPr>
          <p:spPr>
            <a:xfrm>
              <a:off x="2273145" y="317889"/>
              <a:ext cx="2186322" cy="8026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a:defRPr sz="2400" b="1">
                  <a:solidFill>
                    <a:srgbClr val="0070C0"/>
                  </a:solidFill>
                  <a:effectLst>
                    <a:outerShdw blurRad="38100" dist="38100" dir="2700000" rotWithShape="0">
                      <a:srgbClr val="000000">
                        <a:alpha val="43137"/>
                      </a:srgbClr>
                    </a:outerShdw>
                  </a:effectLst>
                  <a:latin typeface="+mj-lt"/>
                  <a:ea typeface="+mj-ea"/>
                  <a:cs typeface="+mj-cs"/>
                  <a:sym typeface="Calibri"/>
                </a:defRPr>
              </a:pPr>
              <a:r>
                <a:t>Selbstklebend </a:t>
              </a:r>
              <a:r>
                <a:rPr b="0"/>
                <a:t>&amp; </a:t>
              </a:r>
              <a:r>
                <a:t>flexibel</a:t>
              </a:r>
            </a:p>
          </p:txBody>
        </p:sp>
      </p:grpSp>
      <p:grpSp>
        <p:nvGrpSpPr>
          <p:cNvPr id="633" name="Oval 15"/>
          <p:cNvGrpSpPr/>
          <p:nvPr/>
        </p:nvGrpSpPr>
        <p:grpSpPr>
          <a:xfrm>
            <a:off x="8463722" y="4107176"/>
            <a:ext cx="533405" cy="624837"/>
            <a:chOff x="0" y="-1"/>
            <a:chExt cx="533403" cy="624835"/>
          </a:xfrm>
        </p:grpSpPr>
        <p:sp>
          <p:nvSpPr>
            <p:cNvPr id="631" name="Kreis"/>
            <p:cNvSpPr/>
            <p:nvPr/>
          </p:nvSpPr>
          <p:spPr>
            <a:xfrm>
              <a:off x="0" y="45721"/>
              <a:ext cx="533405" cy="533405"/>
            </a:xfrm>
            <a:prstGeom prst="ellipse">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32" name="3"/>
            <p:cNvSpPr/>
            <p:nvPr/>
          </p:nvSpPr>
          <p:spPr>
            <a:xfrm>
              <a:off x="78114" y="-2"/>
              <a:ext cx="377175" cy="624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36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Picture 12" descr="Picture 12"/>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638" name="Picture 7" descr="Picture 7"/>
          <p:cNvPicPr>
            <a:picLocks noChangeAspect="1"/>
          </p:cNvPicPr>
          <p:nvPr/>
        </p:nvPicPr>
        <p:blipFill>
          <a:blip r:embed="rId3">
            <a:extLst/>
          </a:blip>
          <a:stretch>
            <a:fillRect/>
          </a:stretch>
        </p:blipFill>
        <p:spPr>
          <a:xfrm rot="21413809">
            <a:off x="302821" y="2211975"/>
            <a:ext cx="6681866" cy="1940662"/>
          </a:xfrm>
          <a:prstGeom prst="rect">
            <a:avLst/>
          </a:prstGeom>
          <a:ln w="12700">
            <a:miter lim="400000"/>
          </a:ln>
        </p:spPr>
      </p:pic>
      <p:pic>
        <p:nvPicPr>
          <p:cNvPr id="639" name="Picture 8" descr="Picture 8"/>
          <p:cNvPicPr>
            <a:picLocks noChangeAspect="1"/>
          </p:cNvPicPr>
          <p:nvPr/>
        </p:nvPicPr>
        <p:blipFill>
          <a:blip r:embed="rId4">
            <a:extLst/>
          </a:blip>
          <a:stretch>
            <a:fillRect/>
          </a:stretch>
        </p:blipFill>
        <p:spPr>
          <a:xfrm rot="183651">
            <a:off x="269722" y="2387132"/>
            <a:ext cx="6687957" cy="1718979"/>
          </a:xfrm>
          <a:prstGeom prst="rect">
            <a:avLst/>
          </a:prstGeom>
          <a:ln w="12700">
            <a:miter lim="400000"/>
          </a:ln>
        </p:spPr>
      </p:pic>
      <p:sp>
        <p:nvSpPr>
          <p:cNvPr id="640" name="Title 1"/>
          <p:cNvSpPr/>
          <p:nvPr/>
        </p:nvSpPr>
        <p:spPr>
          <a:xfrm>
            <a:off x="533400" y="2549842"/>
            <a:ext cx="6629400" cy="1310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40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pPr>
            <a:r>
              <a:t>Hygieneartikel: </a:t>
            </a:r>
          </a:p>
          <a:p>
            <a:pPr>
              <a:defRPr sz="40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pPr>
            <a:r>
              <a:t>Tampons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129" name="Title 1"/>
          <p:cNvSpPr>
            <a:spLocks noGrp="1"/>
          </p:cNvSpPr>
          <p:nvPr>
            <p:ph type="title"/>
          </p:nvPr>
        </p:nvSpPr>
        <p:spPr>
          <a:xfrm>
            <a:off x="685800" y="228600"/>
            <a:ext cx="7467600" cy="762000"/>
          </a:xfrm>
          <a:prstGeom prst="rect">
            <a:avLst/>
          </a:prstGeom>
        </p:spPr>
        <p:txBody>
          <a:bodyPr/>
          <a:lstStyle>
            <a:lvl1pPr>
              <a:defRPr sz="3400"/>
            </a:lvl1pPr>
          </a:lstStyle>
          <a:p>
            <a:r>
              <a:t>Pubertät – Zeit der Veränderung</a:t>
            </a:r>
          </a:p>
        </p:txBody>
      </p:sp>
      <p:sp>
        <p:nvSpPr>
          <p:cNvPr id="130" name="Slide Number Placeholder 3"/>
          <p:cNvSpPr/>
          <p:nvPr/>
        </p:nvSpPr>
        <p:spPr>
          <a:xfrm>
            <a:off x="139700" y="6221729"/>
            <a:ext cx="4572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a:t>
            </a:r>
          </a:p>
        </p:txBody>
      </p:sp>
      <p:grpSp>
        <p:nvGrpSpPr>
          <p:cNvPr id="133" name="Gruppieren"/>
          <p:cNvGrpSpPr/>
          <p:nvPr/>
        </p:nvGrpSpPr>
        <p:grpSpPr>
          <a:xfrm>
            <a:off x="4323655" y="3112854"/>
            <a:ext cx="1009309" cy="1009309"/>
            <a:chOff x="0" y="0"/>
            <a:chExt cx="1009307" cy="1009307"/>
          </a:xfrm>
        </p:grpSpPr>
        <p:sp>
          <p:nvSpPr>
            <p:cNvPr id="131" name="Kreis"/>
            <p:cNvSpPr/>
            <p:nvPr/>
          </p:nvSpPr>
          <p:spPr>
            <a:xfrm>
              <a:off x="-1" y="-1"/>
              <a:ext cx="1009309" cy="1009309"/>
            </a:xfrm>
            <a:prstGeom prst="ellipse">
              <a:avLst/>
            </a:prstGeom>
            <a:gradFill flip="none" rotWithShape="1">
              <a:gsLst>
                <a:gs pos="0">
                  <a:srgbClr val="769537"/>
                </a:gs>
                <a:gs pos="80000">
                  <a:srgbClr val="9BC348"/>
                </a:gs>
                <a:gs pos="100000">
                  <a:srgbClr val="9CC646"/>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622300">
                <a:lnSpc>
                  <a:spcPct val="90000"/>
                </a:lnSpc>
                <a:spcBef>
                  <a:spcPts val="700"/>
                </a:spcBef>
                <a:defRPr sz="1400" b="1">
                  <a:solidFill>
                    <a:srgbClr val="FFFFFF"/>
                  </a:solidFill>
                  <a:latin typeface="+mj-lt"/>
                  <a:ea typeface="+mj-ea"/>
                  <a:cs typeface="+mj-cs"/>
                  <a:sym typeface="Calibri"/>
                </a:defRPr>
              </a:pPr>
              <a:endParaRPr/>
            </a:p>
          </p:txBody>
        </p:sp>
        <p:sp>
          <p:nvSpPr>
            <p:cNvPr id="132" name="Pubertät"/>
            <p:cNvSpPr/>
            <p:nvPr/>
          </p:nvSpPr>
          <p:spPr>
            <a:xfrm>
              <a:off x="147808" y="293832"/>
              <a:ext cx="713691" cy="4216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7779" tIns="17779" rIns="17779" bIns="17779" numCol="1" anchor="ctr">
              <a:spAutoFit/>
            </a:bodyPr>
            <a:lstStyle>
              <a:lvl1pPr algn="ctr" defTabSz="622300">
                <a:lnSpc>
                  <a:spcPct val="90000"/>
                </a:lnSpc>
                <a:spcBef>
                  <a:spcPts val="500"/>
                </a:spcBef>
                <a:defRPr sz="1400" b="1">
                  <a:solidFill>
                    <a:srgbClr val="FFFFFF"/>
                  </a:solidFill>
                  <a:latin typeface="+mj-lt"/>
                  <a:ea typeface="+mj-ea"/>
                  <a:cs typeface="+mj-cs"/>
                  <a:sym typeface="Calibri"/>
                </a:defRPr>
              </a:lvl1pPr>
            </a:lstStyle>
            <a:p>
              <a:r>
                <a:t>Pubertät</a:t>
              </a:r>
            </a:p>
          </p:txBody>
        </p:sp>
      </p:grpSp>
      <p:sp>
        <p:nvSpPr>
          <p:cNvPr id="134" name="Form"/>
          <p:cNvSpPr/>
          <p:nvPr/>
        </p:nvSpPr>
        <p:spPr>
          <a:xfrm>
            <a:off x="4604015" y="2421684"/>
            <a:ext cx="448583" cy="488429"/>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lnTo>
                  <a:pt x="4320" y="9919"/>
                </a:lnTo>
                <a:lnTo>
                  <a:pt x="0" y="9919"/>
                </a:lnTo>
                <a:lnTo>
                  <a:pt x="10800" y="0"/>
                </a:lnTo>
                <a:lnTo>
                  <a:pt x="21600" y="9919"/>
                </a:lnTo>
                <a:lnTo>
                  <a:pt x="17280" y="9919"/>
                </a:lnTo>
                <a:lnTo>
                  <a:pt x="17280" y="21600"/>
                </a:lnTo>
                <a:close/>
              </a:path>
            </a:pathLst>
          </a:custGeom>
          <a:gradFill>
            <a:gsLst>
              <a:gs pos="0">
                <a:srgbClr val="5E437E"/>
              </a:gs>
              <a:gs pos="80000">
                <a:srgbClr val="7B58A6"/>
              </a:gs>
              <a:gs pos="100000">
                <a:srgbClr val="7B57A8"/>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grpSp>
        <p:nvGrpSpPr>
          <p:cNvPr id="137" name="Gruppieren"/>
          <p:cNvGrpSpPr/>
          <p:nvPr/>
        </p:nvGrpSpPr>
        <p:grpSpPr>
          <a:xfrm>
            <a:off x="4234595" y="1003873"/>
            <a:ext cx="1187427" cy="1187427"/>
            <a:chOff x="-1" y="-1"/>
            <a:chExt cx="1187425" cy="1187425"/>
          </a:xfrm>
        </p:grpSpPr>
        <p:sp>
          <p:nvSpPr>
            <p:cNvPr id="135" name="Kreis"/>
            <p:cNvSpPr/>
            <p:nvPr/>
          </p:nvSpPr>
          <p:spPr>
            <a:xfrm>
              <a:off x="-2" y="-2"/>
              <a:ext cx="1187427" cy="1187427"/>
            </a:xfrm>
            <a:prstGeom prst="ellipse">
              <a:avLst/>
            </a:prstGeom>
            <a:gradFill flip="none" rotWithShape="1">
              <a:gsLst>
                <a:gs pos="0">
                  <a:srgbClr val="5E437E"/>
                </a:gs>
                <a:gs pos="80000">
                  <a:srgbClr val="7B58A6"/>
                </a:gs>
                <a:gs pos="100000">
                  <a:srgbClr val="7B57A8"/>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latin typeface="+mj-lt"/>
                  <a:ea typeface="+mj-ea"/>
                  <a:cs typeface="+mj-cs"/>
                  <a:sym typeface="Calibri"/>
                </a:defRPr>
              </a:pPr>
              <a:endParaRPr/>
            </a:p>
          </p:txBody>
        </p:sp>
        <p:sp>
          <p:nvSpPr>
            <p:cNvPr id="136" name="Stimmungs-schwankung"/>
            <p:cNvSpPr/>
            <p:nvPr/>
          </p:nvSpPr>
          <p:spPr>
            <a:xfrm>
              <a:off x="173892" y="249539"/>
              <a:ext cx="839637" cy="688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latin typeface="+mj-lt"/>
                  <a:ea typeface="+mj-ea"/>
                  <a:cs typeface="+mj-cs"/>
                  <a:sym typeface="Calibri"/>
                </a:defRPr>
              </a:lvl1pPr>
            </a:lstStyle>
            <a:p>
              <a:r>
                <a:t>Stimmungs-schwankung</a:t>
              </a:r>
            </a:p>
          </p:txBody>
        </p:sp>
      </p:grpSp>
      <p:sp>
        <p:nvSpPr>
          <p:cNvPr id="138" name="Form"/>
          <p:cNvSpPr/>
          <p:nvPr/>
        </p:nvSpPr>
        <p:spPr>
          <a:xfrm>
            <a:off x="5233353" y="2771931"/>
            <a:ext cx="440530" cy="440531"/>
          </a:xfrm>
          <a:custGeom>
            <a:avLst/>
            <a:gdLst/>
            <a:ahLst/>
            <a:cxnLst>
              <a:cxn ang="0">
                <a:pos x="wd2" y="hd2"/>
              </a:cxn>
              <a:cxn ang="5400000">
                <a:pos x="wd2" y="hd2"/>
              </a:cxn>
              <a:cxn ang="10800000">
                <a:pos x="wd2" y="hd2"/>
              </a:cxn>
              <a:cxn ang="16200000">
                <a:pos x="wd2" y="hd2"/>
              </a:cxn>
            </a:cxnLst>
            <a:rect l="0" t="0" r="r" b="b"/>
            <a:pathLst>
              <a:path w="21600" h="21600" extrusionOk="0">
                <a:moveTo>
                  <a:pt x="0" y="12268"/>
                </a:moveTo>
                <a:lnTo>
                  <a:pt x="9158" y="3111"/>
                </a:lnTo>
                <a:lnTo>
                  <a:pt x="6047" y="0"/>
                </a:lnTo>
                <a:lnTo>
                  <a:pt x="21600" y="0"/>
                </a:lnTo>
                <a:lnTo>
                  <a:pt x="21600" y="15553"/>
                </a:lnTo>
                <a:lnTo>
                  <a:pt x="18489" y="12442"/>
                </a:lnTo>
                <a:lnTo>
                  <a:pt x="9332" y="21600"/>
                </a:lnTo>
                <a:close/>
              </a:path>
            </a:pathLst>
          </a:custGeom>
          <a:gradFill>
            <a:gsLst>
              <a:gs pos="0">
                <a:srgbClr val="523F83"/>
              </a:gs>
              <a:gs pos="80000">
                <a:srgbClr val="6B53AC"/>
              </a:gs>
              <a:gs pos="100000">
                <a:srgbClr val="6B51AF"/>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grpSp>
        <p:nvGrpSpPr>
          <p:cNvPr id="141" name="Gruppieren"/>
          <p:cNvGrpSpPr/>
          <p:nvPr/>
        </p:nvGrpSpPr>
        <p:grpSpPr>
          <a:xfrm>
            <a:off x="5662897" y="1595495"/>
            <a:ext cx="1187427" cy="1187426"/>
            <a:chOff x="-1" y="-1"/>
            <a:chExt cx="1187425" cy="1187425"/>
          </a:xfrm>
        </p:grpSpPr>
        <p:sp>
          <p:nvSpPr>
            <p:cNvPr id="139" name="Kreis"/>
            <p:cNvSpPr/>
            <p:nvPr/>
          </p:nvSpPr>
          <p:spPr>
            <a:xfrm>
              <a:off x="-2" y="-2"/>
              <a:ext cx="1187427" cy="1187427"/>
            </a:xfrm>
            <a:prstGeom prst="ellipse">
              <a:avLst/>
            </a:prstGeom>
            <a:gradFill flip="none" rotWithShape="1">
              <a:gsLst>
                <a:gs pos="0">
                  <a:srgbClr val="523F83"/>
                </a:gs>
                <a:gs pos="80000">
                  <a:srgbClr val="6B53AC"/>
                </a:gs>
                <a:gs pos="100000">
                  <a:srgbClr val="6B51AF"/>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88950">
                <a:lnSpc>
                  <a:spcPct val="90000"/>
                </a:lnSpc>
                <a:spcBef>
                  <a:spcPts val="700"/>
                </a:spcBef>
                <a:defRPr sz="1100" b="1">
                  <a:solidFill>
                    <a:srgbClr val="FFFFFF"/>
                  </a:solidFill>
                  <a:latin typeface="+mj-lt"/>
                  <a:ea typeface="+mj-ea"/>
                  <a:cs typeface="+mj-cs"/>
                  <a:sym typeface="Calibri"/>
                </a:defRPr>
              </a:pPr>
              <a:endParaRPr/>
            </a:p>
          </p:txBody>
        </p:sp>
        <p:sp>
          <p:nvSpPr>
            <p:cNvPr id="140" name="Veränderung des Körpers"/>
            <p:cNvSpPr/>
            <p:nvPr/>
          </p:nvSpPr>
          <p:spPr>
            <a:xfrm>
              <a:off x="173893" y="366379"/>
              <a:ext cx="839637" cy="454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3970" tIns="13970" rIns="13970" bIns="13970" numCol="1" anchor="ctr">
              <a:spAutoFit/>
            </a:bodyPr>
            <a:lstStyle>
              <a:lvl1pPr algn="ctr" defTabSz="488950">
                <a:lnSpc>
                  <a:spcPct val="90000"/>
                </a:lnSpc>
                <a:spcBef>
                  <a:spcPts val="400"/>
                </a:spcBef>
                <a:defRPr sz="1100" b="1">
                  <a:solidFill>
                    <a:srgbClr val="FFFFFF"/>
                  </a:solidFill>
                  <a:latin typeface="+mj-lt"/>
                  <a:ea typeface="+mj-ea"/>
                  <a:cs typeface="+mj-cs"/>
                  <a:sym typeface="Calibri"/>
                </a:defRPr>
              </a:lvl1pPr>
            </a:lstStyle>
            <a:p>
              <a:r>
                <a:t>Veränderung des Körpers</a:t>
              </a:r>
            </a:p>
          </p:txBody>
        </p:sp>
      </p:grpSp>
      <p:sp>
        <p:nvSpPr>
          <p:cNvPr id="142" name="Form"/>
          <p:cNvSpPr/>
          <p:nvPr/>
        </p:nvSpPr>
        <p:spPr>
          <a:xfrm>
            <a:off x="5545611" y="3399520"/>
            <a:ext cx="515189" cy="448574"/>
          </a:xfrm>
          <a:custGeom>
            <a:avLst/>
            <a:gdLst/>
            <a:ahLst/>
            <a:cxnLst>
              <a:cxn ang="0">
                <a:pos x="wd2" y="hd2"/>
              </a:cxn>
              <a:cxn ang="5400000">
                <a:pos x="wd2" y="hd2"/>
              </a:cxn>
              <a:cxn ang="10800000">
                <a:pos x="wd2" y="hd2"/>
              </a:cxn>
              <a:cxn ang="16200000">
                <a:pos x="wd2" y="hd2"/>
              </a:cxn>
            </a:cxnLst>
            <a:rect l="0" t="0" r="r" b="b"/>
            <a:pathLst>
              <a:path w="21600" h="21600" extrusionOk="0">
                <a:moveTo>
                  <a:pt x="71" y="4233"/>
                </a:moveTo>
                <a:lnTo>
                  <a:pt x="12232" y="4320"/>
                </a:lnTo>
                <a:lnTo>
                  <a:pt x="12255" y="0"/>
                </a:lnTo>
                <a:lnTo>
                  <a:pt x="21600" y="10867"/>
                </a:lnTo>
                <a:lnTo>
                  <a:pt x="12138" y="21600"/>
                </a:lnTo>
                <a:lnTo>
                  <a:pt x="12161" y="17280"/>
                </a:lnTo>
                <a:lnTo>
                  <a:pt x="0" y="17193"/>
                </a:lnTo>
                <a:close/>
              </a:path>
            </a:pathLst>
          </a:custGeom>
          <a:gradFill>
            <a:gsLst>
              <a:gs pos="0">
                <a:srgbClr val="433B88"/>
              </a:gs>
              <a:gs pos="80000">
                <a:srgbClr val="584EB3"/>
              </a:gs>
              <a:gs pos="100000">
                <a:srgbClr val="574CB5"/>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grpSp>
        <p:nvGrpSpPr>
          <p:cNvPr id="145" name="Gruppieren"/>
          <p:cNvGrpSpPr/>
          <p:nvPr/>
        </p:nvGrpSpPr>
        <p:grpSpPr>
          <a:xfrm>
            <a:off x="6303401" y="3036721"/>
            <a:ext cx="1187427" cy="1187427"/>
            <a:chOff x="-1" y="-1"/>
            <a:chExt cx="1187425" cy="1187425"/>
          </a:xfrm>
        </p:grpSpPr>
        <p:sp>
          <p:nvSpPr>
            <p:cNvPr id="143" name="Kreis"/>
            <p:cNvSpPr/>
            <p:nvPr/>
          </p:nvSpPr>
          <p:spPr>
            <a:xfrm>
              <a:off x="-2" y="-2"/>
              <a:ext cx="1187427" cy="1187427"/>
            </a:xfrm>
            <a:prstGeom prst="ellipse">
              <a:avLst/>
            </a:prstGeom>
            <a:gradFill flip="none" rotWithShape="1">
              <a:gsLst>
                <a:gs pos="0">
                  <a:srgbClr val="433B88"/>
                </a:gs>
                <a:gs pos="80000">
                  <a:srgbClr val="584EB3"/>
                </a:gs>
                <a:gs pos="100000">
                  <a:srgbClr val="574CB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latin typeface="+mj-lt"/>
                  <a:ea typeface="+mj-ea"/>
                  <a:cs typeface="+mj-cs"/>
                  <a:sym typeface="Calibri"/>
                </a:defRPr>
              </a:pPr>
              <a:endParaRPr/>
            </a:p>
          </p:txBody>
        </p:sp>
        <p:sp>
          <p:nvSpPr>
            <p:cNvPr id="144" name="jedes Mädchen macht sie durch"/>
            <p:cNvSpPr/>
            <p:nvPr/>
          </p:nvSpPr>
          <p:spPr>
            <a:xfrm>
              <a:off x="173892" y="249539"/>
              <a:ext cx="839637" cy="688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latin typeface="+mj-lt"/>
                  <a:ea typeface="+mj-ea"/>
                  <a:cs typeface="+mj-cs"/>
                  <a:sym typeface="Calibri"/>
                </a:defRPr>
              </a:lvl1pPr>
            </a:lstStyle>
            <a:p>
              <a:r>
                <a:t>jedes Mädchen macht sie durch</a:t>
              </a:r>
            </a:p>
          </p:txBody>
        </p:sp>
      </p:grpSp>
      <p:sp>
        <p:nvSpPr>
          <p:cNvPr id="146" name="Form"/>
          <p:cNvSpPr/>
          <p:nvPr/>
        </p:nvSpPr>
        <p:spPr>
          <a:xfrm>
            <a:off x="5233353" y="4022554"/>
            <a:ext cx="440531" cy="440531"/>
          </a:xfrm>
          <a:custGeom>
            <a:avLst/>
            <a:gdLst/>
            <a:ahLst/>
            <a:cxnLst>
              <a:cxn ang="0">
                <a:pos x="wd2" y="hd2"/>
              </a:cxn>
              <a:cxn ang="5400000">
                <a:pos x="wd2" y="hd2"/>
              </a:cxn>
              <a:cxn ang="10800000">
                <a:pos x="wd2" y="hd2"/>
              </a:cxn>
              <a:cxn ang="16200000">
                <a:pos x="wd2" y="hd2"/>
              </a:cxn>
            </a:cxnLst>
            <a:rect l="0" t="0" r="r" b="b"/>
            <a:pathLst>
              <a:path w="21600" h="21600" extrusionOk="0">
                <a:moveTo>
                  <a:pt x="9332" y="0"/>
                </a:moveTo>
                <a:lnTo>
                  <a:pt x="18489" y="9158"/>
                </a:lnTo>
                <a:lnTo>
                  <a:pt x="21600" y="6047"/>
                </a:lnTo>
                <a:lnTo>
                  <a:pt x="21600" y="21600"/>
                </a:lnTo>
                <a:lnTo>
                  <a:pt x="6047" y="21600"/>
                </a:lnTo>
                <a:lnTo>
                  <a:pt x="9158" y="18489"/>
                </a:lnTo>
                <a:lnTo>
                  <a:pt x="0" y="9332"/>
                </a:lnTo>
                <a:close/>
              </a:path>
            </a:pathLst>
          </a:custGeom>
          <a:gradFill>
            <a:gsLst>
              <a:gs pos="0">
                <a:srgbClr val="383E8D"/>
              </a:gs>
              <a:gs pos="80000">
                <a:srgbClr val="4952B9"/>
              </a:gs>
              <a:gs pos="100000">
                <a:srgbClr val="4751BC"/>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grpSp>
        <p:nvGrpSpPr>
          <p:cNvPr id="149" name="Gruppieren"/>
          <p:cNvGrpSpPr/>
          <p:nvPr/>
        </p:nvGrpSpPr>
        <p:grpSpPr>
          <a:xfrm>
            <a:off x="5662897" y="4452098"/>
            <a:ext cx="1187427" cy="1187427"/>
            <a:chOff x="-1" y="-1"/>
            <a:chExt cx="1187425" cy="1187425"/>
          </a:xfrm>
        </p:grpSpPr>
        <p:sp>
          <p:nvSpPr>
            <p:cNvPr id="147" name="Kreis"/>
            <p:cNvSpPr/>
            <p:nvPr/>
          </p:nvSpPr>
          <p:spPr>
            <a:xfrm>
              <a:off x="-2" y="-2"/>
              <a:ext cx="1187427" cy="1187427"/>
            </a:xfrm>
            <a:prstGeom prst="ellipse">
              <a:avLst/>
            </a:prstGeom>
            <a:gradFill flip="none" rotWithShape="1">
              <a:gsLst>
                <a:gs pos="0">
                  <a:srgbClr val="383E8D"/>
                </a:gs>
                <a:gs pos="80000">
                  <a:srgbClr val="4952B9"/>
                </a:gs>
                <a:gs pos="100000">
                  <a:srgbClr val="4751BC"/>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latin typeface="+mj-lt"/>
                  <a:ea typeface="+mj-ea"/>
                  <a:cs typeface="+mj-cs"/>
                  <a:sym typeface="Calibri"/>
                </a:defRPr>
              </a:pPr>
              <a:endParaRPr/>
            </a:p>
          </p:txBody>
        </p:sp>
        <p:sp>
          <p:nvSpPr>
            <p:cNvPr id="148" name="Glücks-gefühle"/>
            <p:cNvSpPr/>
            <p:nvPr/>
          </p:nvSpPr>
          <p:spPr>
            <a:xfrm>
              <a:off x="173893" y="409558"/>
              <a:ext cx="839637" cy="368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latin typeface="+mj-lt"/>
                  <a:ea typeface="+mj-ea"/>
                  <a:cs typeface="+mj-cs"/>
                  <a:sym typeface="Calibri"/>
                </a:defRPr>
              </a:lvl1pPr>
            </a:lstStyle>
            <a:p>
              <a:r>
                <a:t>Glücks-gefühle</a:t>
              </a:r>
            </a:p>
          </p:txBody>
        </p:sp>
      </p:grpSp>
      <p:sp>
        <p:nvSpPr>
          <p:cNvPr id="150" name="Form"/>
          <p:cNvSpPr/>
          <p:nvPr/>
        </p:nvSpPr>
        <p:spPr>
          <a:xfrm>
            <a:off x="4604017" y="4324903"/>
            <a:ext cx="448582" cy="488429"/>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17280" y="11681"/>
                </a:lnTo>
                <a:lnTo>
                  <a:pt x="21600" y="11681"/>
                </a:lnTo>
                <a:lnTo>
                  <a:pt x="10800" y="21600"/>
                </a:lnTo>
                <a:lnTo>
                  <a:pt x="0" y="11681"/>
                </a:lnTo>
                <a:lnTo>
                  <a:pt x="4320" y="11681"/>
                </a:lnTo>
                <a:lnTo>
                  <a:pt x="4320" y="0"/>
                </a:lnTo>
                <a:close/>
              </a:path>
            </a:pathLst>
          </a:custGeom>
          <a:gradFill>
            <a:gsLst>
              <a:gs pos="0">
                <a:srgbClr val="344C91"/>
              </a:gs>
              <a:gs pos="80000">
                <a:srgbClr val="4464BF"/>
              </a:gs>
              <a:gs pos="100000">
                <a:srgbClr val="4263C2"/>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grpSp>
        <p:nvGrpSpPr>
          <p:cNvPr id="153" name="Gruppieren"/>
          <p:cNvGrpSpPr/>
          <p:nvPr/>
        </p:nvGrpSpPr>
        <p:grpSpPr>
          <a:xfrm>
            <a:off x="4234595" y="5043717"/>
            <a:ext cx="1187427" cy="1187427"/>
            <a:chOff x="-1" y="-1"/>
            <a:chExt cx="1187425" cy="1187425"/>
          </a:xfrm>
        </p:grpSpPr>
        <p:sp>
          <p:nvSpPr>
            <p:cNvPr id="151" name="Kreis"/>
            <p:cNvSpPr/>
            <p:nvPr/>
          </p:nvSpPr>
          <p:spPr>
            <a:xfrm>
              <a:off x="-2" y="-2"/>
              <a:ext cx="1187427" cy="1187427"/>
            </a:xfrm>
            <a:prstGeom prst="ellipse">
              <a:avLst/>
            </a:prstGeom>
            <a:gradFill flip="none" rotWithShape="1">
              <a:gsLst>
                <a:gs pos="0">
                  <a:srgbClr val="344C91"/>
                </a:gs>
                <a:gs pos="80000">
                  <a:srgbClr val="4464BF"/>
                </a:gs>
                <a:gs pos="100000">
                  <a:srgbClr val="4263C2"/>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a:solidFill>
                    <a:srgbClr val="FFFFFF"/>
                  </a:solidFill>
                  <a:latin typeface="+mj-lt"/>
                  <a:ea typeface="+mj-ea"/>
                  <a:cs typeface="+mj-cs"/>
                  <a:sym typeface="Calibri"/>
                </a:defRPr>
              </a:pPr>
              <a:endParaRPr/>
            </a:p>
          </p:txBody>
        </p:sp>
        <p:sp>
          <p:nvSpPr>
            <p:cNvPr id="152" name="ungefähr im Alter von 12 bis 16"/>
            <p:cNvSpPr/>
            <p:nvPr/>
          </p:nvSpPr>
          <p:spPr>
            <a:xfrm>
              <a:off x="173892" y="249539"/>
              <a:ext cx="839637" cy="688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latin typeface="+mj-lt"/>
                  <a:ea typeface="+mj-ea"/>
                  <a:cs typeface="+mj-cs"/>
                  <a:sym typeface="Calibri"/>
                </a:defRPr>
              </a:lvl1pPr>
            </a:lstStyle>
            <a:p>
              <a:r>
                <a:t>ungefähr im Alter von 12 bis 16</a:t>
              </a:r>
            </a:p>
          </p:txBody>
        </p:sp>
      </p:grpSp>
      <p:sp>
        <p:nvSpPr>
          <p:cNvPr id="154" name="Form"/>
          <p:cNvSpPr/>
          <p:nvPr/>
        </p:nvSpPr>
        <p:spPr>
          <a:xfrm>
            <a:off x="3987567" y="4021135"/>
            <a:ext cx="437115" cy="437115"/>
          </a:xfrm>
          <a:custGeom>
            <a:avLst/>
            <a:gdLst/>
            <a:ahLst/>
            <a:cxnLst>
              <a:cxn ang="0">
                <a:pos x="wd2" y="hd2"/>
              </a:cxn>
              <a:cxn ang="5400000">
                <a:pos x="wd2" y="hd2"/>
              </a:cxn>
              <a:cxn ang="10800000">
                <a:pos x="wd2" y="hd2"/>
              </a:cxn>
              <a:cxn ang="16200000">
                <a:pos x="wd2" y="hd2"/>
              </a:cxn>
            </a:cxnLst>
            <a:rect l="0" t="0" r="r" b="b"/>
            <a:pathLst>
              <a:path w="21600" h="21600" extrusionOk="0">
                <a:moveTo>
                  <a:pt x="21600" y="9405"/>
                </a:moveTo>
                <a:lnTo>
                  <a:pt x="12539" y="18465"/>
                </a:lnTo>
                <a:lnTo>
                  <a:pt x="15674" y="21600"/>
                </a:lnTo>
                <a:lnTo>
                  <a:pt x="0" y="21600"/>
                </a:lnTo>
                <a:lnTo>
                  <a:pt x="0" y="5926"/>
                </a:lnTo>
                <a:lnTo>
                  <a:pt x="3135" y="9061"/>
                </a:lnTo>
                <a:lnTo>
                  <a:pt x="12195" y="0"/>
                </a:lnTo>
                <a:close/>
              </a:path>
            </a:pathLst>
          </a:custGeom>
          <a:gradFill>
            <a:gsLst>
              <a:gs pos="0">
                <a:srgbClr val="315D96"/>
              </a:gs>
              <a:gs pos="80000">
                <a:srgbClr val="407AC5"/>
              </a:gs>
              <a:gs pos="100000">
                <a:srgbClr val="3E7AC9"/>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sp>
        <p:nvSpPr>
          <p:cNvPr id="155" name="Oval"/>
          <p:cNvSpPr/>
          <p:nvPr/>
        </p:nvSpPr>
        <p:spPr>
          <a:xfrm>
            <a:off x="2752930" y="4479242"/>
            <a:ext cx="1181103" cy="1181103"/>
          </a:xfrm>
          <a:prstGeom prst="ellipse">
            <a:avLst/>
          </a:prstGeom>
          <a:gradFill>
            <a:gsLst>
              <a:gs pos="0">
                <a:srgbClr val="315D96"/>
              </a:gs>
              <a:gs pos="80000">
                <a:srgbClr val="407AC5"/>
              </a:gs>
              <a:gs pos="100000">
                <a:srgbClr val="3E7AC9"/>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466725">
              <a:lnSpc>
                <a:spcPct val="90000"/>
              </a:lnSpc>
              <a:spcBef>
                <a:spcPts val="700"/>
              </a:spcBef>
              <a:defRPr sz="1000" b="1">
                <a:solidFill>
                  <a:srgbClr val="FFFFFF"/>
                </a:solidFill>
                <a:latin typeface="+mj-lt"/>
                <a:ea typeface="+mj-ea"/>
                <a:cs typeface="+mj-cs"/>
                <a:sym typeface="Calibri"/>
              </a:defRPr>
            </a:pPr>
            <a:endParaRPr/>
          </a:p>
        </p:txBody>
      </p:sp>
      <p:sp>
        <p:nvSpPr>
          <p:cNvPr id="156" name="Reifung des Fortpflanzungs-apparats"/>
          <p:cNvSpPr/>
          <p:nvPr/>
        </p:nvSpPr>
        <p:spPr>
          <a:xfrm>
            <a:off x="2866255" y="4836257"/>
            <a:ext cx="915109" cy="419101"/>
          </a:xfrm>
          <a:prstGeom prst="rect">
            <a:avLst/>
          </a:prstGeom>
          <a:ln w="12700">
            <a:miter lim="400000"/>
          </a:ln>
          <a:extLst>
            <a:ext uri="{C572A759-6A51-4108-AA02-DFA0A04FC94B}">
              <ma14:wrappingTextBoxFlag xmlns="" xmlns:ma14="http://schemas.microsoft.com/office/mac/drawingml/2011/main" val="1"/>
            </a:ext>
          </a:extLst>
        </p:spPr>
        <p:txBody>
          <a:bodyPr lIns="13970" tIns="13970" rIns="13970" bIns="13970" anchor="ctr">
            <a:spAutoFit/>
          </a:bodyPr>
          <a:lstStyle>
            <a:lvl1pPr algn="ctr" defTabSz="466725">
              <a:lnSpc>
                <a:spcPct val="90000"/>
              </a:lnSpc>
              <a:spcBef>
                <a:spcPts val="400"/>
              </a:spcBef>
              <a:defRPr sz="1000" b="1">
                <a:solidFill>
                  <a:srgbClr val="FFFFFF"/>
                </a:solidFill>
                <a:latin typeface="+mj-lt"/>
                <a:ea typeface="+mj-ea"/>
                <a:cs typeface="+mj-cs"/>
                <a:sym typeface="Calibri"/>
              </a:defRPr>
            </a:lvl1pPr>
          </a:lstStyle>
          <a:p>
            <a:r>
              <a:t>Reifung des Fortpflanzungs-apparats</a:t>
            </a:r>
          </a:p>
        </p:txBody>
      </p:sp>
      <p:sp>
        <p:nvSpPr>
          <p:cNvPr id="157" name="Form"/>
          <p:cNvSpPr/>
          <p:nvPr/>
        </p:nvSpPr>
        <p:spPr>
          <a:xfrm>
            <a:off x="3632484" y="3393216"/>
            <a:ext cx="488429" cy="448583"/>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9919" y="17280"/>
                </a:lnTo>
                <a:lnTo>
                  <a:pt x="9919" y="21600"/>
                </a:lnTo>
                <a:lnTo>
                  <a:pt x="0" y="10800"/>
                </a:lnTo>
                <a:lnTo>
                  <a:pt x="9919" y="0"/>
                </a:lnTo>
                <a:lnTo>
                  <a:pt x="9919" y="4320"/>
                </a:lnTo>
                <a:lnTo>
                  <a:pt x="21600" y="4320"/>
                </a:lnTo>
                <a:close/>
              </a:path>
            </a:pathLst>
          </a:custGeom>
          <a:gradFill>
            <a:gsLst>
              <a:gs pos="0">
                <a:srgbClr val="2D709B"/>
              </a:gs>
              <a:gs pos="80000">
                <a:srgbClr val="3B93CB"/>
              </a:gs>
              <a:gs pos="100000">
                <a:srgbClr val="3995CF"/>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grpSp>
        <p:nvGrpSpPr>
          <p:cNvPr id="160" name="Gruppieren"/>
          <p:cNvGrpSpPr/>
          <p:nvPr/>
        </p:nvGrpSpPr>
        <p:grpSpPr>
          <a:xfrm>
            <a:off x="2214675" y="3023796"/>
            <a:ext cx="1187427" cy="1187426"/>
            <a:chOff x="-1" y="-1"/>
            <a:chExt cx="1187425" cy="1187425"/>
          </a:xfrm>
        </p:grpSpPr>
        <p:sp>
          <p:nvSpPr>
            <p:cNvPr id="158" name="Kreis"/>
            <p:cNvSpPr/>
            <p:nvPr/>
          </p:nvSpPr>
          <p:spPr>
            <a:xfrm>
              <a:off x="-2" y="-2"/>
              <a:ext cx="1187427" cy="1187427"/>
            </a:xfrm>
            <a:prstGeom prst="ellipse">
              <a:avLst/>
            </a:prstGeom>
            <a:gradFill flip="none" rotWithShape="1">
              <a:gsLst>
                <a:gs pos="0">
                  <a:srgbClr val="2D709B"/>
                </a:gs>
                <a:gs pos="80000">
                  <a:srgbClr val="3B93CB"/>
                </a:gs>
                <a:gs pos="100000">
                  <a:srgbClr val="3995CF"/>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latin typeface="+mj-lt"/>
                  <a:ea typeface="+mj-ea"/>
                  <a:cs typeface="+mj-cs"/>
                  <a:sym typeface="Calibri"/>
                </a:defRPr>
              </a:pPr>
              <a:endParaRPr/>
            </a:p>
          </p:txBody>
        </p:sp>
        <p:sp>
          <p:nvSpPr>
            <p:cNvPr id="159" name="Verwirrung"/>
            <p:cNvSpPr/>
            <p:nvPr/>
          </p:nvSpPr>
          <p:spPr>
            <a:xfrm>
              <a:off x="173892" y="489568"/>
              <a:ext cx="839637" cy="208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latin typeface="+mj-lt"/>
                  <a:ea typeface="+mj-ea"/>
                  <a:cs typeface="+mj-cs"/>
                  <a:sym typeface="Calibri"/>
                </a:defRPr>
              </a:lvl1pPr>
            </a:lstStyle>
            <a:p>
              <a:r>
                <a:t>Verwirrung</a:t>
              </a:r>
            </a:p>
          </p:txBody>
        </p:sp>
      </p:grpSp>
      <p:sp>
        <p:nvSpPr>
          <p:cNvPr id="161" name="Form"/>
          <p:cNvSpPr/>
          <p:nvPr/>
        </p:nvSpPr>
        <p:spPr>
          <a:xfrm>
            <a:off x="3982732" y="2771932"/>
            <a:ext cx="440531" cy="440530"/>
          </a:xfrm>
          <a:custGeom>
            <a:avLst/>
            <a:gdLst/>
            <a:ahLst/>
            <a:cxnLst>
              <a:cxn ang="0">
                <a:pos x="wd2" y="hd2"/>
              </a:cxn>
              <a:cxn ang="5400000">
                <a:pos x="wd2" y="hd2"/>
              </a:cxn>
              <a:cxn ang="10800000">
                <a:pos x="wd2" y="hd2"/>
              </a:cxn>
              <a:cxn ang="16200000">
                <a:pos x="wd2" y="hd2"/>
              </a:cxn>
            </a:cxnLst>
            <a:rect l="0" t="0" r="r" b="b"/>
            <a:pathLst>
              <a:path w="21600" h="21600" extrusionOk="0">
                <a:moveTo>
                  <a:pt x="12268" y="21600"/>
                </a:moveTo>
                <a:lnTo>
                  <a:pt x="3111" y="12442"/>
                </a:lnTo>
                <a:lnTo>
                  <a:pt x="0" y="15553"/>
                </a:lnTo>
                <a:lnTo>
                  <a:pt x="0" y="0"/>
                </a:lnTo>
                <a:lnTo>
                  <a:pt x="15553" y="0"/>
                </a:lnTo>
                <a:lnTo>
                  <a:pt x="12442" y="3111"/>
                </a:lnTo>
                <a:lnTo>
                  <a:pt x="21600" y="12268"/>
                </a:lnTo>
                <a:close/>
              </a:path>
            </a:pathLst>
          </a:custGeom>
          <a:gradFill>
            <a:gsLst>
              <a:gs pos="0">
                <a:srgbClr val="2A869F"/>
              </a:gs>
              <a:gs pos="80000">
                <a:srgbClr val="37B1D1"/>
              </a:gs>
              <a:gs pos="100000">
                <a:srgbClr val="34B3D5"/>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defTabSz="844550">
              <a:lnSpc>
                <a:spcPct val="90000"/>
              </a:lnSpc>
              <a:spcBef>
                <a:spcPts val="700"/>
              </a:spcBef>
              <a:defRPr sz="1900">
                <a:solidFill>
                  <a:srgbClr val="FFFFFF"/>
                </a:solidFill>
                <a:latin typeface="+mj-lt"/>
                <a:ea typeface="+mj-ea"/>
                <a:cs typeface="+mj-cs"/>
                <a:sym typeface="Calibri"/>
              </a:defRPr>
            </a:pPr>
            <a:endParaRPr/>
          </a:p>
        </p:txBody>
      </p:sp>
      <p:grpSp>
        <p:nvGrpSpPr>
          <p:cNvPr id="164" name="Gruppieren"/>
          <p:cNvGrpSpPr/>
          <p:nvPr/>
        </p:nvGrpSpPr>
        <p:grpSpPr>
          <a:xfrm>
            <a:off x="2806295" y="1595495"/>
            <a:ext cx="1187427" cy="1187426"/>
            <a:chOff x="-1" y="-1"/>
            <a:chExt cx="1187425" cy="1187425"/>
          </a:xfrm>
        </p:grpSpPr>
        <p:sp>
          <p:nvSpPr>
            <p:cNvPr id="162" name="Kreis"/>
            <p:cNvSpPr/>
            <p:nvPr/>
          </p:nvSpPr>
          <p:spPr>
            <a:xfrm>
              <a:off x="-2" y="-2"/>
              <a:ext cx="1187427" cy="1187427"/>
            </a:xfrm>
            <a:prstGeom prst="ellipse">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a:solidFill>
                    <a:srgbClr val="FFFFFF"/>
                  </a:solidFill>
                  <a:latin typeface="+mj-lt"/>
                  <a:ea typeface="+mj-ea"/>
                  <a:cs typeface="+mj-cs"/>
                  <a:sym typeface="Calibri"/>
                </a:defRPr>
              </a:pPr>
              <a:endParaRPr/>
            </a:p>
          </p:txBody>
        </p:sp>
        <p:sp>
          <p:nvSpPr>
            <p:cNvPr id="163" name="Nervosität"/>
            <p:cNvSpPr/>
            <p:nvPr/>
          </p:nvSpPr>
          <p:spPr>
            <a:xfrm>
              <a:off x="173892" y="489570"/>
              <a:ext cx="839637" cy="208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latin typeface="+mj-lt"/>
                  <a:ea typeface="+mj-ea"/>
                  <a:cs typeface="+mj-cs"/>
                  <a:sym typeface="Calibri"/>
                </a:defRPr>
              </a:lvl1pPr>
            </a:lstStyle>
            <a:p>
              <a:r>
                <a:t>Nervosität</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
        <p:nvSpPr>
          <p:cNvPr id="643" name="Rounded Rectangle 8"/>
          <p:cNvSpPr/>
          <p:nvPr/>
        </p:nvSpPr>
        <p:spPr>
          <a:xfrm>
            <a:off x="1143000" y="1295400"/>
            <a:ext cx="6629400" cy="4876800"/>
          </a:xfrm>
          <a:prstGeom prst="roundRect">
            <a:avLst>
              <a:gd name="adj" fmla="val 16667"/>
            </a:avLst>
          </a:prstGeom>
          <a:gradFill>
            <a:gsLst>
              <a:gs pos="0">
                <a:srgbClr val="00416F"/>
              </a:gs>
              <a:gs pos="50000">
                <a:srgbClr val="005EA1"/>
              </a:gs>
              <a:gs pos="100000">
                <a:srgbClr val="0070C0"/>
              </a:gs>
            </a:gsLst>
            <a:lin ang="18900000"/>
          </a:gradFill>
          <a:ln w="38100">
            <a:solidFill>
              <a:srgbClr val="FFFFFF"/>
            </a:solidFill>
          </a:ln>
          <a:effectLst>
            <a:outerShdw blurRad="38100" dist="20000" dir="5400000" rotWithShape="0">
              <a:srgbClr val="000000">
                <a:alpha val="38000"/>
              </a:srgbClr>
            </a:outerShdw>
          </a:effectLst>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644" name="Slide Number Placeholder 2"/>
          <p:cNvSpPr/>
          <p:nvPr/>
        </p:nvSpPr>
        <p:spPr>
          <a:xfrm>
            <a:off x="6477000" y="6023292"/>
            <a:ext cx="21336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30</a:t>
            </a:r>
          </a:p>
        </p:txBody>
      </p:sp>
      <p:sp>
        <p:nvSpPr>
          <p:cNvPr id="645" name="Title 3"/>
          <p:cNvSpPr>
            <a:spLocks noGrp="1"/>
          </p:cNvSpPr>
          <p:nvPr>
            <p:ph type="title"/>
          </p:nvPr>
        </p:nvSpPr>
        <p:spPr>
          <a:xfrm>
            <a:off x="342900" y="288925"/>
            <a:ext cx="8610600" cy="914400"/>
          </a:xfrm>
          <a:prstGeom prst="rect">
            <a:avLst/>
          </a:prstGeom>
        </p:spPr>
        <p:txBody>
          <a:bodyPr/>
          <a:lstStyle>
            <a:lvl1pPr defTabSz="877822">
              <a:defRPr sz="3400">
                <a:effectLst>
                  <a:outerShdw blurRad="38100" dist="36576" dir="2700000" rotWithShape="0">
                    <a:srgbClr val="000000">
                      <a:alpha val="43137"/>
                    </a:srgbClr>
                  </a:outerShdw>
                </a:effectLst>
              </a:defRPr>
            </a:lvl1pPr>
          </a:lstStyle>
          <a:p>
            <a:r>
              <a:t>Drei Haupteigenschaften eines Tampons</a:t>
            </a:r>
          </a:p>
        </p:txBody>
      </p:sp>
      <p:grpSp>
        <p:nvGrpSpPr>
          <p:cNvPr id="648" name="Rounded Rectangular Callout 6"/>
          <p:cNvGrpSpPr/>
          <p:nvPr/>
        </p:nvGrpSpPr>
        <p:grpSpPr>
          <a:xfrm>
            <a:off x="1295398" y="1219199"/>
            <a:ext cx="3352804" cy="1541563"/>
            <a:chOff x="0" y="0"/>
            <a:chExt cx="3352803" cy="1541561"/>
          </a:xfrm>
        </p:grpSpPr>
        <p:sp>
          <p:nvSpPr>
            <p:cNvPr id="646" name="Form"/>
            <p:cNvSpPr/>
            <p:nvPr/>
          </p:nvSpPr>
          <p:spPr>
            <a:xfrm>
              <a:off x="-1" y="-1"/>
              <a:ext cx="3352804" cy="1541563"/>
            </a:xfrm>
            <a:custGeom>
              <a:avLst/>
              <a:gdLst/>
              <a:ahLst/>
              <a:cxnLst>
                <a:cxn ang="0">
                  <a:pos x="wd2" y="hd2"/>
                </a:cxn>
                <a:cxn ang="5400000">
                  <a:pos x="wd2" y="hd2"/>
                </a:cxn>
                <a:cxn ang="10800000">
                  <a:pos x="wd2" y="hd2"/>
                </a:cxn>
                <a:cxn ang="16200000">
                  <a:pos x="wd2" y="hd2"/>
                </a:cxn>
              </a:cxnLst>
              <a:rect l="0" t="0" r="r" b="b"/>
              <a:pathLst>
                <a:path w="21600" h="21600" extrusionOk="0">
                  <a:moveTo>
                    <a:pt x="0" y="2491"/>
                  </a:moveTo>
                  <a:cubicBezTo>
                    <a:pt x="0" y="1115"/>
                    <a:pt x="513" y="0"/>
                    <a:pt x="1145" y="0"/>
                  </a:cubicBezTo>
                  <a:lnTo>
                    <a:pt x="20455" y="0"/>
                  </a:lnTo>
                  <a:cubicBezTo>
                    <a:pt x="21087" y="0"/>
                    <a:pt x="21600" y="1115"/>
                    <a:pt x="21600" y="2491"/>
                  </a:cubicBezTo>
                  <a:lnTo>
                    <a:pt x="21600" y="12456"/>
                  </a:lnTo>
                  <a:cubicBezTo>
                    <a:pt x="21600" y="13832"/>
                    <a:pt x="21087" y="14948"/>
                    <a:pt x="20455" y="14948"/>
                  </a:cubicBezTo>
                  <a:lnTo>
                    <a:pt x="18000" y="14948"/>
                  </a:lnTo>
                  <a:lnTo>
                    <a:pt x="18396" y="21600"/>
                  </a:lnTo>
                  <a:lnTo>
                    <a:pt x="12600" y="14948"/>
                  </a:lnTo>
                  <a:lnTo>
                    <a:pt x="1145" y="14948"/>
                  </a:lnTo>
                  <a:cubicBezTo>
                    <a:pt x="513" y="14948"/>
                    <a:pt x="0" y="13832"/>
                    <a:pt x="0" y="12456"/>
                  </a:cubicBezTo>
                  <a:lnTo>
                    <a:pt x="0" y="8720"/>
                  </a:lnTo>
                  <a:close/>
                </a:path>
              </a:pathLst>
            </a:cu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47" name="Tampon mit oder ohne Applikator?"/>
            <p:cNvSpPr/>
            <p:nvPr/>
          </p:nvSpPr>
          <p:spPr>
            <a:xfrm>
              <a:off x="52074" y="81279"/>
              <a:ext cx="3248653" cy="904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a:defRPr sz="2800">
                  <a:solidFill>
                    <a:srgbClr val="0070C0"/>
                  </a:solidFill>
                  <a:latin typeface="+mj-lt"/>
                  <a:ea typeface="+mj-ea"/>
                  <a:cs typeface="+mj-cs"/>
                  <a:sym typeface="Calibri"/>
                </a:defRPr>
              </a:pPr>
              <a:r>
                <a:t>Tampon mit oder ohne </a:t>
              </a:r>
              <a:r>
                <a:rPr b="1"/>
                <a:t>Applikator</a:t>
              </a:r>
              <a:r>
                <a:t>? </a:t>
              </a:r>
            </a:p>
          </p:txBody>
        </p:sp>
      </p:grpSp>
      <p:grpSp>
        <p:nvGrpSpPr>
          <p:cNvPr id="651" name="Oval 7"/>
          <p:cNvGrpSpPr/>
          <p:nvPr/>
        </p:nvGrpSpPr>
        <p:grpSpPr>
          <a:xfrm>
            <a:off x="990600" y="1065528"/>
            <a:ext cx="685800" cy="688337"/>
            <a:chOff x="0" y="0"/>
            <a:chExt cx="685800" cy="688335"/>
          </a:xfrm>
        </p:grpSpPr>
        <p:sp>
          <p:nvSpPr>
            <p:cNvPr id="649" name="Kreis"/>
            <p:cNvSpPr/>
            <p:nvPr/>
          </p:nvSpPr>
          <p:spPr>
            <a:xfrm>
              <a:off x="0" y="1271"/>
              <a:ext cx="685800" cy="685804"/>
            </a:xfrm>
            <a:prstGeom prst="ellipse">
              <a:avLst/>
            </a:prstGeom>
            <a:solidFill>
              <a:srgbClr val="93CDDD"/>
            </a:soli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50" name="1"/>
            <p:cNvSpPr/>
            <p:nvPr/>
          </p:nvSpPr>
          <p:spPr>
            <a:xfrm>
              <a:off x="100430" y="0"/>
              <a:ext cx="484938" cy="688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40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1</a:t>
              </a:r>
            </a:p>
          </p:txBody>
        </p:sp>
      </p:grpSp>
      <p:grpSp>
        <p:nvGrpSpPr>
          <p:cNvPr id="654" name="Rounded Rectangular Callout 9"/>
          <p:cNvGrpSpPr/>
          <p:nvPr/>
        </p:nvGrpSpPr>
        <p:grpSpPr>
          <a:xfrm>
            <a:off x="1523998" y="3886197"/>
            <a:ext cx="4634368" cy="990604"/>
            <a:chOff x="0" y="0"/>
            <a:chExt cx="4634367" cy="990602"/>
          </a:xfrm>
        </p:grpSpPr>
        <p:sp>
          <p:nvSpPr>
            <p:cNvPr id="652" name="Form"/>
            <p:cNvSpPr/>
            <p:nvPr/>
          </p:nvSpPr>
          <p:spPr>
            <a:xfrm>
              <a:off x="-1" y="-1"/>
              <a:ext cx="4634368" cy="990603"/>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345" y="0"/>
                    <a:pt x="770" y="0"/>
                  </a:cubicBezTo>
                  <a:lnTo>
                    <a:pt x="12371" y="0"/>
                  </a:lnTo>
                  <a:cubicBezTo>
                    <a:pt x="12796" y="0"/>
                    <a:pt x="13141" y="1612"/>
                    <a:pt x="13141" y="3600"/>
                  </a:cubicBezTo>
                  <a:lnTo>
                    <a:pt x="21600" y="9753"/>
                  </a:lnTo>
                  <a:lnTo>
                    <a:pt x="13141" y="9000"/>
                  </a:lnTo>
                  <a:lnTo>
                    <a:pt x="13141" y="18000"/>
                  </a:lnTo>
                  <a:cubicBezTo>
                    <a:pt x="13141" y="19988"/>
                    <a:pt x="12796" y="21600"/>
                    <a:pt x="12371" y="21600"/>
                  </a:cubicBezTo>
                  <a:lnTo>
                    <a:pt x="770" y="21600"/>
                  </a:lnTo>
                  <a:cubicBezTo>
                    <a:pt x="345" y="21600"/>
                    <a:pt x="0" y="19988"/>
                    <a:pt x="0" y="18000"/>
                  </a:cubicBezTo>
                  <a:lnTo>
                    <a:pt x="0" y="3600"/>
                  </a:lnTo>
                  <a:close/>
                </a:path>
              </a:pathLst>
            </a:cu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53" name="Saugfähiger Kern"/>
            <p:cNvSpPr/>
            <p:nvPr/>
          </p:nvSpPr>
          <p:spPr>
            <a:xfrm>
              <a:off x="48355" y="43178"/>
              <a:ext cx="2722692" cy="904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2800" b="1">
                  <a:solidFill>
                    <a:srgbClr val="0070C0"/>
                  </a:solidFill>
                  <a:latin typeface="+mj-lt"/>
                  <a:ea typeface="+mj-ea"/>
                  <a:cs typeface="+mj-cs"/>
                  <a:sym typeface="Calibri"/>
                </a:defRPr>
              </a:lvl1pPr>
            </a:lstStyle>
            <a:p>
              <a:r>
                <a:t>Saugfähiger Kern</a:t>
              </a:r>
            </a:p>
          </p:txBody>
        </p:sp>
      </p:grpSp>
      <p:grpSp>
        <p:nvGrpSpPr>
          <p:cNvPr id="657" name="Oval 10"/>
          <p:cNvGrpSpPr/>
          <p:nvPr/>
        </p:nvGrpSpPr>
        <p:grpSpPr>
          <a:xfrm>
            <a:off x="1219200" y="3351528"/>
            <a:ext cx="685800" cy="688336"/>
            <a:chOff x="0" y="0"/>
            <a:chExt cx="685800" cy="688335"/>
          </a:xfrm>
        </p:grpSpPr>
        <p:sp>
          <p:nvSpPr>
            <p:cNvPr id="655" name="Kreis"/>
            <p:cNvSpPr/>
            <p:nvPr/>
          </p:nvSpPr>
          <p:spPr>
            <a:xfrm>
              <a:off x="0" y="1271"/>
              <a:ext cx="685800" cy="685804"/>
            </a:xfrm>
            <a:prstGeom prst="ellipse">
              <a:avLst/>
            </a:prstGeom>
            <a:solidFill>
              <a:srgbClr val="93CDDD"/>
            </a:soli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56" name="2"/>
            <p:cNvSpPr/>
            <p:nvPr/>
          </p:nvSpPr>
          <p:spPr>
            <a:xfrm>
              <a:off x="100430" y="0"/>
              <a:ext cx="484938" cy="688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40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2</a:t>
              </a:r>
            </a:p>
          </p:txBody>
        </p:sp>
      </p:grpSp>
      <p:grpSp>
        <p:nvGrpSpPr>
          <p:cNvPr id="660" name="Rounded Rectangular Callout 11"/>
          <p:cNvGrpSpPr/>
          <p:nvPr/>
        </p:nvGrpSpPr>
        <p:grpSpPr>
          <a:xfrm>
            <a:off x="4419599" y="4606996"/>
            <a:ext cx="2819403" cy="1641409"/>
            <a:chOff x="0" y="0"/>
            <a:chExt cx="2819401" cy="1641407"/>
          </a:xfrm>
        </p:grpSpPr>
        <p:sp>
          <p:nvSpPr>
            <p:cNvPr id="658" name="Form"/>
            <p:cNvSpPr/>
            <p:nvPr/>
          </p:nvSpPr>
          <p:spPr>
            <a:xfrm>
              <a:off x="-1" y="-1"/>
              <a:ext cx="2819403" cy="1641409"/>
            </a:xfrm>
            <a:custGeom>
              <a:avLst/>
              <a:gdLst/>
              <a:ahLst/>
              <a:cxnLst>
                <a:cxn ang="0">
                  <a:pos x="wd2" y="hd2"/>
                </a:cxn>
                <a:cxn ang="5400000">
                  <a:pos x="wd2" y="hd2"/>
                </a:cxn>
                <a:cxn ang="10800000">
                  <a:pos x="wd2" y="hd2"/>
                </a:cxn>
                <a:cxn ang="16200000">
                  <a:pos x="wd2" y="hd2"/>
                </a:cxn>
              </a:cxnLst>
              <a:rect l="0" t="0" r="r" b="b"/>
              <a:pathLst>
                <a:path w="21600" h="21600" extrusionOk="0">
                  <a:moveTo>
                    <a:pt x="0" y="11573"/>
                  </a:moveTo>
                  <a:cubicBezTo>
                    <a:pt x="0" y="10465"/>
                    <a:pt x="523" y="9567"/>
                    <a:pt x="1168" y="9567"/>
                  </a:cubicBezTo>
                  <a:lnTo>
                    <a:pt x="3600" y="9567"/>
                  </a:lnTo>
                  <a:lnTo>
                    <a:pt x="8237" y="0"/>
                  </a:lnTo>
                  <a:lnTo>
                    <a:pt x="9000" y="9567"/>
                  </a:lnTo>
                  <a:lnTo>
                    <a:pt x="20432" y="9567"/>
                  </a:lnTo>
                  <a:cubicBezTo>
                    <a:pt x="21077" y="9567"/>
                    <a:pt x="21600" y="10465"/>
                    <a:pt x="21600" y="11573"/>
                  </a:cubicBezTo>
                  <a:lnTo>
                    <a:pt x="21600" y="11572"/>
                  </a:lnTo>
                  <a:lnTo>
                    <a:pt x="21600" y="19594"/>
                  </a:lnTo>
                  <a:cubicBezTo>
                    <a:pt x="21600" y="20702"/>
                    <a:pt x="21077" y="21600"/>
                    <a:pt x="20432" y="21600"/>
                  </a:cubicBezTo>
                  <a:lnTo>
                    <a:pt x="1168" y="21600"/>
                  </a:lnTo>
                  <a:cubicBezTo>
                    <a:pt x="523" y="21600"/>
                    <a:pt x="0" y="20702"/>
                    <a:pt x="0" y="19594"/>
                  </a:cubicBezTo>
                  <a:lnTo>
                    <a:pt x="0" y="11572"/>
                  </a:lnTo>
                  <a:close/>
                </a:path>
              </a:pathLst>
            </a:cu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sz="2800">
                  <a:solidFill>
                    <a:srgbClr val="0070C0"/>
                  </a:solidFill>
                  <a:latin typeface="+mj-lt"/>
                  <a:ea typeface="+mj-ea"/>
                  <a:cs typeface="+mj-cs"/>
                  <a:sym typeface="Calibri"/>
                </a:defRPr>
              </a:pPr>
              <a:endParaRPr/>
            </a:p>
          </p:txBody>
        </p:sp>
        <p:sp>
          <p:nvSpPr>
            <p:cNvPr id="659" name="Extra Auslaufschutz"/>
            <p:cNvSpPr/>
            <p:nvPr/>
          </p:nvSpPr>
          <p:spPr>
            <a:xfrm>
              <a:off x="44637" y="732083"/>
              <a:ext cx="2730128" cy="904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ctr">
                <a:defRPr sz="2800">
                  <a:solidFill>
                    <a:srgbClr val="0070C0"/>
                  </a:solidFill>
                  <a:latin typeface="+mj-lt"/>
                  <a:ea typeface="+mj-ea"/>
                  <a:cs typeface="+mj-cs"/>
                  <a:sym typeface="Calibri"/>
                </a:defRPr>
              </a:pPr>
              <a:r>
                <a:t>Extra </a:t>
              </a:r>
              <a:r>
                <a:rPr b="1">
                  <a:effectLst>
                    <a:outerShdw blurRad="38100" dist="38100" dir="2700000" rotWithShape="0">
                      <a:srgbClr val="000000">
                        <a:alpha val="43137"/>
                      </a:srgbClr>
                    </a:outerShdw>
                  </a:effectLst>
                </a:rPr>
                <a:t>Auslaufschutz</a:t>
              </a:r>
            </a:p>
          </p:txBody>
        </p:sp>
      </p:grpSp>
      <p:grpSp>
        <p:nvGrpSpPr>
          <p:cNvPr id="663" name="Oval 12"/>
          <p:cNvGrpSpPr/>
          <p:nvPr/>
        </p:nvGrpSpPr>
        <p:grpSpPr>
          <a:xfrm>
            <a:off x="6896100" y="5020225"/>
            <a:ext cx="685800" cy="688337"/>
            <a:chOff x="0" y="0"/>
            <a:chExt cx="685800" cy="688335"/>
          </a:xfrm>
        </p:grpSpPr>
        <p:sp>
          <p:nvSpPr>
            <p:cNvPr id="661" name="Kreis"/>
            <p:cNvSpPr/>
            <p:nvPr/>
          </p:nvSpPr>
          <p:spPr>
            <a:xfrm>
              <a:off x="0" y="1270"/>
              <a:ext cx="685800" cy="685804"/>
            </a:xfrm>
            <a:prstGeom prst="ellipse">
              <a:avLst/>
            </a:prstGeom>
            <a:solidFill>
              <a:srgbClr val="93CDDD"/>
            </a:solidFill>
            <a:ln w="9525" cap="flat">
              <a:solidFill>
                <a:srgbClr val="4A7EBB"/>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endParaRPr/>
            </a:p>
          </p:txBody>
        </p:sp>
        <p:sp>
          <p:nvSpPr>
            <p:cNvPr id="662" name="3"/>
            <p:cNvSpPr/>
            <p:nvPr/>
          </p:nvSpPr>
          <p:spPr>
            <a:xfrm>
              <a:off x="100430" y="-1"/>
              <a:ext cx="484938" cy="688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sz="4000" b="1">
                  <a:solidFill>
                    <a:srgbClr val="0070C0"/>
                  </a:solidFill>
                  <a:effectLst>
                    <a:outerShdw blurRad="38100" dist="38100" dir="2700000" rotWithShape="0">
                      <a:srgbClr val="000000">
                        <a:alpha val="43137"/>
                      </a:srgbClr>
                    </a:outerShdw>
                  </a:effectLst>
                  <a:latin typeface="+mj-lt"/>
                  <a:ea typeface="+mj-ea"/>
                  <a:cs typeface="+mj-cs"/>
                  <a:sym typeface="Calibri"/>
                </a:defRPr>
              </a:lvl1pPr>
            </a:lstStyle>
            <a:p>
              <a:r>
                <a:t>3</a:t>
              </a:r>
            </a:p>
          </p:txBody>
        </p:sp>
      </p:grpSp>
      <p:pic>
        <p:nvPicPr>
          <p:cNvPr id="664" name="Picture 2" descr="Picture 2"/>
          <p:cNvPicPr>
            <a:picLocks noChangeAspect="1"/>
          </p:cNvPicPr>
          <p:nvPr/>
        </p:nvPicPr>
        <p:blipFill>
          <a:blip r:embed="rId3">
            <a:extLst/>
          </a:blip>
          <a:stretch>
            <a:fillRect/>
          </a:stretch>
        </p:blipFill>
        <p:spPr>
          <a:xfrm>
            <a:off x="4343400" y="3962400"/>
            <a:ext cx="2819400" cy="991015"/>
          </a:xfrm>
          <a:prstGeom prst="rect">
            <a:avLst/>
          </a:prstGeom>
          <a:ln w="12700">
            <a:miter lim="400000"/>
          </a:ln>
          <a:effectLst>
            <a:outerShdw blurRad="292100" dist="139700" dir="2700000" rotWithShape="0">
              <a:srgbClr val="333333">
                <a:alpha val="64999"/>
              </a:srgbClr>
            </a:outerShdw>
          </a:effectLst>
        </p:spPr>
      </p:pic>
      <p:pic>
        <p:nvPicPr>
          <p:cNvPr id="665" name="Picture 1" descr="Picture 1"/>
          <p:cNvPicPr>
            <a:picLocks noChangeAspect="1"/>
          </p:cNvPicPr>
          <p:nvPr/>
        </p:nvPicPr>
        <p:blipFill>
          <a:blip r:embed="rId4">
            <a:extLst/>
          </a:blip>
          <a:stretch>
            <a:fillRect/>
          </a:stretch>
        </p:blipFill>
        <p:spPr>
          <a:xfrm rot="21055443">
            <a:off x="3591764" y="2732171"/>
            <a:ext cx="3897051" cy="646444"/>
          </a:xfrm>
          <a:prstGeom prst="rect">
            <a:avLst/>
          </a:prstGeom>
          <a:ln w="12700">
            <a:miter lim="400000"/>
          </a:ln>
          <a:effectLst>
            <a:outerShdw blurRad="292100" dist="1397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670" name="Form"/>
          <p:cNvSpPr/>
          <p:nvPr/>
        </p:nvSpPr>
        <p:spPr>
          <a:xfrm>
            <a:off x="1828800" y="979675"/>
            <a:ext cx="6858001" cy="5531193"/>
          </a:xfrm>
          <a:custGeom>
            <a:avLst/>
            <a:gdLst/>
            <a:ahLst/>
            <a:cxnLst>
              <a:cxn ang="0">
                <a:pos x="wd2" y="hd2"/>
              </a:cxn>
              <a:cxn ang="5400000">
                <a:pos x="wd2" y="hd2"/>
              </a:cxn>
              <a:cxn ang="10800000">
                <a:pos x="wd2" y="hd2"/>
              </a:cxn>
              <a:cxn ang="16200000">
                <a:pos x="wd2" y="hd2"/>
              </a:cxn>
            </a:cxnLst>
            <a:rect l="0" t="0" r="r" b="b"/>
            <a:pathLst>
              <a:path w="21600" h="21600" extrusionOk="0">
                <a:moveTo>
                  <a:pt x="0" y="1663"/>
                </a:moveTo>
                <a:lnTo>
                  <a:pt x="3600" y="1663"/>
                </a:lnTo>
                <a:lnTo>
                  <a:pt x="1805" y="0"/>
                </a:lnTo>
                <a:lnTo>
                  <a:pt x="9000" y="1663"/>
                </a:lnTo>
                <a:lnTo>
                  <a:pt x="21600" y="1663"/>
                </a:lnTo>
                <a:lnTo>
                  <a:pt x="21600" y="21600"/>
                </a:lnTo>
                <a:lnTo>
                  <a:pt x="0" y="21600"/>
                </a:lnTo>
                <a:lnTo>
                  <a:pt x="0" y="4986"/>
                </a:lnTo>
                <a:close/>
              </a:path>
            </a:pathLst>
          </a:custGeom>
          <a:solidFill>
            <a:srgbClr val="FFFFFF"/>
          </a:solidFill>
          <a:ln w="25400">
            <a:solidFill>
              <a:schemeClr val="accent1"/>
            </a:solidFill>
          </a:ln>
          <a:effectLst>
            <a:outerShdw blurRad="50800" dist="38100" dir="2700000" rotWithShape="0">
              <a:srgbClr val="000000">
                <a:alpha val="40000"/>
              </a:srgbClr>
            </a:outerShdw>
          </a:effectLst>
        </p:spPr>
        <p:txBody>
          <a:bodyPr lIns="45718" tIns="45718" rIns="45718" bIns="45718" anchor="ctr"/>
          <a:lstStyle/>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671" name="Besonders einfach mit dem Applikator!"/>
          <p:cNvSpPr/>
          <p:nvPr/>
        </p:nvSpPr>
        <p:spPr>
          <a:xfrm>
            <a:off x="1828800" y="1569298"/>
            <a:ext cx="6858000" cy="42443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ctr">
              <a:defRPr sz="2400" b="1">
                <a:solidFill>
                  <a:srgbClr val="0070C0"/>
                </a:solidFill>
                <a:effectLst>
                  <a:outerShdw blurRad="38100" dist="38100" dir="2700000" rotWithShape="0">
                    <a:srgbClr val="000000">
                      <a:alpha val="43137"/>
                    </a:srgbClr>
                  </a:outerShdw>
                </a:effectLst>
                <a:latin typeface="+mj-lt"/>
                <a:ea typeface="+mj-ea"/>
                <a:cs typeface="+mj-cs"/>
                <a:sym typeface="Calibri"/>
              </a:defRPr>
            </a:pPr>
            <a:r>
              <a:t>Besonders einfach mit dem Applikator!</a:t>
            </a: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a:p>
            <a:pPr algn="ctr">
              <a:defRPr sz="2000" b="1">
                <a:solidFill>
                  <a:srgbClr val="0070C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672"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31</a:t>
            </a:r>
          </a:p>
        </p:txBody>
      </p:sp>
      <p:sp>
        <p:nvSpPr>
          <p:cNvPr id="673" name="Title 3"/>
          <p:cNvSpPr>
            <a:spLocks noGrp="1"/>
          </p:cNvSpPr>
          <p:nvPr>
            <p:ph type="title"/>
          </p:nvPr>
        </p:nvSpPr>
        <p:spPr>
          <a:xfrm>
            <a:off x="762000" y="228600"/>
            <a:ext cx="7467600" cy="1000456"/>
          </a:xfrm>
          <a:prstGeom prst="rect">
            <a:avLst/>
          </a:prstGeom>
        </p:spPr>
        <p:txBody>
          <a:bodyPr/>
          <a:lstStyle>
            <a:lvl1pPr>
              <a:defRPr sz="3600"/>
            </a:lvl1pPr>
          </a:lstStyle>
          <a:p>
            <a:r>
              <a:t>Wie benutze ich einen Tampon?</a:t>
            </a:r>
          </a:p>
        </p:txBody>
      </p:sp>
      <p:sp>
        <p:nvSpPr>
          <p:cNvPr id="674" name="Rectangle 8"/>
          <p:cNvSpPr/>
          <p:nvPr/>
        </p:nvSpPr>
        <p:spPr>
          <a:xfrm>
            <a:off x="1905000" y="1663699"/>
            <a:ext cx="6172200" cy="501675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200">
                <a:solidFill>
                  <a:srgbClr val="0070C0"/>
                </a:solidFill>
                <a:latin typeface="+mj-lt"/>
                <a:ea typeface="+mj-ea"/>
                <a:cs typeface="+mj-cs"/>
                <a:sym typeface="Calibri"/>
              </a:defRPr>
            </a:pPr>
            <a:endParaRPr lang="de-DE" dirty="0" smtClean="0"/>
          </a:p>
          <a:p>
            <a:pPr>
              <a:defRPr sz="3200">
                <a:solidFill>
                  <a:srgbClr val="0070C0"/>
                </a:solidFill>
                <a:latin typeface="+mj-lt"/>
                <a:ea typeface="+mj-ea"/>
                <a:cs typeface="+mj-cs"/>
                <a:sym typeface="Calibri"/>
              </a:defRPr>
            </a:pPr>
            <a:r>
              <a:rPr dirty="0" smtClean="0"/>
              <a:t>1</a:t>
            </a:r>
            <a:r>
              <a:rPr sz="1600" dirty="0" smtClean="0"/>
              <a:t>  </a:t>
            </a:r>
            <a:r>
              <a:rPr sz="1600" dirty="0" err="1"/>
              <a:t>Wasche</a:t>
            </a:r>
            <a:r>
              <a:rPr sz="1600" dirty="0"/>
              <a:t> </a:t>
            </a:r>
            <a:r>
              <a:rPr sz="1600" dirty="0" err="1"/>
              <a:t>immer</a:t>
            </a:r>
            <a:r>
              <a:rPr sz="1600" dirty="0"/>
              <a:t> </a:t>
            </a:r>
            <a:r>
              <a:rPr sz="1600" dirty="0" err="1"/>
              <a:t>zuerst</a:t>
            </a:r>
            <a:r>
              <a:rPr sz="1600" dirty="0"/>
              <a:t> </a:t>
            </a:r>
            <a:r>
              <a:rPr sz="1600" dirty="0" err="1"/>
              <a:t>deine</a:t>
            </a:r>
            <a:r>
              <a:rPr sz="1600" dirty="0"/>
              <a:t> </a:t>
            </a:r>
            <a:r>
              <a:rPr sz="1600" dirty="0" err="1"/>
              <a:t>Hände</a:t>
            </a:r>
            <a:r>
              <a:rPr sz="1600" dirty="0"/>
              <a:t>!</a:t>
            </a:r>
          </a:p>
          <a:p>
            <a:pPr>
              <a:defRPr sz="3200">
                <a:solidFill>
                  <a:srgbClr val="0070C0"/>
                </a:solidFill>
                <a:latin typeface="+mj-lt"/>
                <a:ea typeface="+mj-ea"/>
                <a:cs typeface="+mj-cs"/>
                <a:sym typeface="Calibri"/>
              </a:defRPr>
            </a:pPr>
            <a:r>
              <a:rPr dirty="0"/>
              <a:t>2 </a:t>
            </a:r>
            <a:r>
              <a:rPr sz="1600" dirty="0"/>
              <a:t> </a:t>
            </a:r>
            <a:r>
              <a:rPr sz="1600" dirty="0" err="1"/>
              <a:t>Packe</a:t>
            </a:r>
            <a:r>
              <a:rPr sz="1600" dirty="0"/>
              <a:t> den Tampon </a:t>
            </a:r>
            <a:r>
              <a:rPr sz="1600" dirty="0" err="1"/>
              <a:t>aus.</a:t>
            </a:r>
            <a:endParaRPr sz="1600" dirty="0"/>
          </a:p>
          <a:p>
            <a:pPr>
              <a:defRPr sz="3200">
                <a:solidFill>
                  <a:srgbClr val="0070C0"/>
                </a:solidFill>
                <a:latin typeface="+mj-lt"/>
                <a:ea typeface="+mj-ea"/>
                <a:cs typeface="+mj-cs"/>
                <a:sym typeface="Calibri"/>
              </a:defRPr>
            </a:pPr>
            <a:r>
              <a:rPr dirty="0"/>
              <a:t>3 </a:t>
            </a:r>
            <a:r>
              <a:rPr sz="1600" dirty="0"/>
              <a:t> </a:t>
            </a:r>
            <a:r>
              <a:rPr sz="1600" dirty="0" err="1"/>
              <a:t>Suche</a:t>
            </a:r>
            <a:r>
              <a:rPr sz="1600" dirty="0"/>
              <a:t> </a:t>
            </a:r>
            <a:r>
              <a:rPr sz="1600" dirty="0" err="1"/>
              <a:t>dir</a:t>
            </a:r>
            <a:r>
              <a:rPr sz="1600" dirty="0"/>
              <a:t> </a:t>
            </a:r>
            <a:r>
              <a:rPr sz="1600" dirty="0" err="1"/>
              <a:t>eine</a:t>
            </a:r>
            <a:r>
              <a:rPr sz="1600" dirty="0"/>
              <a:t> </a:t>
            </a:r>
            <a:r>
              <a:rPr sz="1600" dirty="0" err="1"/>
              <a:t>bequeme</a:t>
            </a:r>
            <a:r>
              <a:rPr sz="1600" dirty="0"/>
              <a:t> Position, </a:t>
            </a:r>
            <a:r>
              <a:rPr sz="1600" dirty="0" err="1"/>
              <a:t>halte</a:t>
            </a:r>
            <a:r>
              <a:rPr sz="1600" dirty="0"/>
              <a:t> den </a:t>
            </a:r>
            <a:r>
              <a:rPr sz="1600" dirty="0" err="1"/>
              <a:t>Applikator</a:t>
            </a:r>
            <a:r>
              <a:rPr sz="1600" dirty="0"/>
              <a:t> </a:t>
            </a:r>
            <a:r>
              <a:rPr sz="1600" dirty="0" err="1"/>
              <a:t>sicher</a:t>
            </a:r>
            <a:r>
              <a:rPr sz="1600" dirty="0"/>
              <a:t> fest</a:t>
            </a:r>
            <a:br>
              <a:rPr sz="1600" dirty="0"/>
            </a:br>
            <a:r>
              <a:rPr sz="1600" dirty="0"/>
              <a:t>       und </a:t>
            </a:r>
            <a:r>
              <a:rPr sz="1600" dirty="0" err="1"/>
              <a:t>führe</a:t>
            </a:r>
            <a:r>
              <a:rPr sz="1600" dirty="0"/>
              <a:t> </a:t>
            </a:r>
            <a:r>
              <a:rPr sz="1600" dirty="0" err="1"/>
              <a:t>ihn</a:t>
            </a:r>
            <a:r>
              <a:rPr sz="1600" dirty="0"/>
              <a:t> in die </a:t>
            </a:r>
            <a:r>
              <a:rPr sz="1600" dirty="0" err="1"/>
              <a:t>Scheide</a:t>
            </a:r>
            <a:r>
              <a:rPr sz="1600" dirty="0"/>
              <a:t> </a:t>
            </a:r>
            <a:r>
              <a:rPr sz="1600" dirty="0" err="1"/>
              <a:t>ein</a:t>
            </a:r>
            <a:r>
              <a:rPr sz="1600" dirty="0"/>
              <a:t>.</a:t>
            </a:r>
          </a:p>
          <a:p>
            <a:pPr>
              <a:defRPr sz="3200">
                <a:solidFill>
                  <a:srgbClr val="0070C0"/>
                </a:solidFill>
                <a:latin typeface="+mj-lt"/>
                <a:ea typeface="+mj-ea"/>
                <a:cs typeface="+mj-cs"/>
                <a:sym typeface="Calibri"/>
              </a:defRPr>
            </a:pPr>
            <a:r>
              <a:rPr dirty="0"/>
              <a:t>4 </a:t>
            </a:r>
            <a:r>
              <a:rPr sz="1600" dirty="0"/>
              <a:t> Nun </a:t>
            </a:r>
            <a:r>
              <a:rPr sz="1600" dirty="0" err="1"/>
              <a:t>drückst</a:t>
            </a:r>
            <a:r>
              <a:rPr sz="1600" dirty="0"/>
              <a:t> du den Tampon </a:t>
            </a:r>
            <a:r>
              <a:rPr sz="1600" dirty="0" err="1"/>
              <a:t>aus</a:t>
            </a:r>
            <a:r>
              <a:rPr sz="1600" dirty="0"/>
              <a:t> </a:t>
            </a:r>
            <a:r>
              <a:rPr sz="1600" dirty="0" err="1"/>
              <a:t>dem</a:t>
            </a:r>
            <a:r>
              <a:rPr sz="1600" dirty="0"/>
              <a:t> </a:t>
            </a:r>
            <a:r>
              <a:rPr sz="1600" dirty="0" err="1"/>
              <a:t>Applikator</a:t>
            </a:r>
            <a:r>
              <a:rPr sz="1600" dirty="0"/>
              <a:t>, </a:t>
            </a:r>
            <a:r>
              <a:rPr sz="1600" dirty="0" err="1"/>
              <a:t>indem</a:t>
            </a:r>
            <a:r>
              <a:rPr sz="1600" dirty="0"/>
              <a:t> du</a:t>
            </a:r>
            <a:br>
              <a:rPr sz="1600" dirty="0"/>
            </a:br>
            <a:r>
              <a:rPr sz="1600" dirty="0"/>
              <a:t>       die </a:t>
            </a:r>
            <a:r>
              <a:rPr sz="1600" dirty="0" err="1"/>
              <a:t>innere</a:t>
            </a:r>
            <a:r>
              <a:rPr sz="1600" dirty="0"/>
              <a:t> </a:t>
            </a:r>
            <a:r>
              <a:rPr sz="1600" dirty="0" err="1"/>
              <a:t>Röhre</a:t>
            </a:r>
            <a:r>
              <a:rPr sz="1600" dirty="0"/>
              <a:t> des </a:t>
            </a:r>
            <a:r>
              <a:rPr sz="1600" dirty="0" err="1"/>
              <a:t>Applikators</a:t>
            </a:r>
            <a:r>
              <a:rPr sz="1600" dirty="0"/>
              <a:t> </a:t>
            </a:r>
            <a:r>
              <a:rPr sz="1600" dirty="0" err="1"/>
              <a:t>einfach</a:t>
            </a:r>
            <a:r>
              <a:rPr sz="1600" dirty="0"/>
              <a:t> </a:t>
            </a:r>
            <a:r>
              <a:rPr sz="1600" dirty="0" err="1"/>
              <a:t>nach</a:t>
            </a:r>
            <a:r>
              <a:rPr sz="1600" dirty="0"/>
              <a:t> </a:t>
            </a:r>
            <a:r>
              <a:rPr sz="1600" dirty="0" err="1"/>
              <a:t>oben</a:t>
            </a:r>
            <a:r>
              <a:rPr sz="1600" dirty="0"/>
              <a:t> </a:t>
            </a:r>
            <a:r>
              <a:rPr sz="1600" dirty="0" err="1"/>
              <a:t>schiebst</a:t>
            </a:r>
            <a:r>
              <a:rPr sz="1600" dirty="0"/>
              <a:t>.</a:t>
            </a:r>
          </a:p>
          <a:p>
            <a:pPr>
              <a:defRPr sz="3200">
                <a:solidFill>
                  <a:srgbClr val="0070C0"/>
                </a:solidFill>
                <a:latin typeface="+mj-lt"/>
                <a:ea typeface="+mj-ea"/>
                <a:cs typeface="+mj-cs"/>
                <a:sym typeface="Calibri"/>
              </a:defRPr>
            </a:pPr>
            <a:r>
              <a:rPr dirty="0"/>
              <a:t>5</a:t>
            </a:r>
            <a:r>
              <a:rPr sz="1600" dirty="0"/>
              <a:t>  </a:t>
            </a:r>
            <a:r>
              <a:rPr sz="1600" dirty="0" err="1"/>
              <a:t>Sitzt</a:t>
            </a:r>
            <a:r>
              <a:rPr sz="1600" dirty="0"/>
              <a:t> der Tampon </a:t>
            </a:r>
            <a:r>
              <a:rPr sz="1600" dirty="0" err="1"/>
              <a:t>sicher</a:t>
            </a:r>
            <a:r>
              <a:rPr sz="1600" dirty="0"/>
              <a:t>, </a:t>
            </a:r>
            <a:r>
              <a:rPr sz="1600" dirty="0" err="1"/>
              <a:t>entfernst</a:t>
            </a:r>
            <a:r>
              <a:rPr sz="1600" dirty="0"/>
              <a:t> du den </a:t>
            </a:r>
            <a:r>
              <a:rPr sz="1600" dirty="0" err="1"/>
              <a:t>Applikator</a:t>
            </a:r>
            <a:r>
              <a:rPr sz="1600" dirty="0"/>
              <a:t> und </a:t>
            </a:r>
            <a:r>
              <a:rPr sz="1600" dirty="0" err="1"/>
              <a:t>entsorgst</a:t>
            </a:r>
            <a:r>
              <a:rPr sz="1600" dirty="0"/>
              <a:t/>
            </a:r>
            <a:br>
              <a:rPr sz="1600" dirty="0"/>
            </a:br>
            <a:r>
              <a:rPr sz="1600" dirty="0"/>
              <a:t>       </a:t>
            </a:r>
            <a:r>
              <a:rPr sz="1600" dirty="0" err="1"/>
              <a:t>ihn</a:t>
            </a:r>
            <a:r>
              <a:rPr sz="1600" dirty="0"/>
              <a:t> </a:t>
            </a:r>
            <a:r>
              <a:rPr sz="1600" dirty="0" err="1"/>
              <a:t>im</a:t>
            </a:r>
            <a:r>
              <a:rPr sz="1600" dirty="0"/>
              <a:t> </a:t>
            </a:r>
            <a:r>
              <a:rPr sz="1600" dirty="0" err="1"/>
              <a:t>Mülleimer</a:t>
            </a:r>
            <a:r>
              <a:rPr sz="1600" dirty="0"/>
              <a:t>. Du </a:t>
            </a:r>
            <a:r>
              <a:rPr sz="1600" dirty="0" err="1"/>
              <a:t>kannst</a:t>
            </a:r>
            <a:r>
              <a:rPr sz="1600" dirty="0"/>
              <a:t> </a:t>
            </a:r>
            <a:r>
              <a:rPr sz="1600" dirty="0" err="1"/>
              <a:t>ihn</a:t>
            </a:r>
            <a:r>
              <a:rPr sz="1600" dirty="0"/>
              <a:t> in die </a:t>
            </a:r>
            <a:r>
              <a:rPr sz="1600" dirty="0" err="1"/>
              <a:t>Verpackung</a:t>
            </a:r>
            <a:r>
              <a:rPr sz="1600" dirty="0"/>
              <a:t> </a:t>
            </a:r>
            <a:r>
              <a:rPr sz="1600" dirty="0" err="1"/>
              <a:t>einwickeln</a:t>
            </a:r>
            <a:r>
              <a:rPr sz="1600" dirty="0"/>
              <a:t>.</a:t>
            </a:r>
          </a:p>
          <a:p>
            <a:pPr>
              <a:defRPr sz="3200">
                <a:solidFill>
                  <a:srgbClr val="0070C0"/>
                </a:solidFill>
                <a:latin typeface="+mj-lt"/>
                <a:ea typeface="+mj-ea"/>
                <a:cs typeface="+mj-cs"/>
                <a:sym typeface="Calibri"/>
              </a:defRPr>
            </a:pPr>
            <a:r>
              <a:rPr dirty="0"/>
              <a:t>6</a:t>
            </a:r>
            <a:r>
              <a:rPr sz="1600" dirty="0"/>
              <a:t>  Um den Tampon </a:t>
            </a:r>
            <a:r>
              <a:rPr sz="1600" dirty="0" err="1"/>
              <a:t>zu</a:t>
            </a:r>
            <a:r>
              <a:rPr sz="1600" dirty="0"/>
              <a:t> </a:t>
            </a:r>
            <a:r>
              <a:rPr sz="1600" dirty="0" err="1"/>
              <a:t>entfernen</a:t>
            </a:r>
            <a:r>
              <a:rPr sz="1600" dirty="0"/>
              <a:t>, </a:t>
            </a:r>
            <a:r>
              <a:rPr sz="1600" dirty="0" err="1"/>
              <a:t>ziehst</a:t>
            </a:r>
            <a:r>
              <a:rPr sz="1600" dirty="0"/>
              <a:t> du </a:t>
            </a:r>
            <a:r>
              <a:rPr sz="1600" dirty="0" err="1"/>
              <a:t>langsam</a:t>
            </a:r>
            <a:r>
              <a:rPr sz="1600" dirty="0"/>
              <a:t> und </a:t>
            </a:r>
            <a:r>
              <a:rPr sz="1600" dirty="0" err="1"/>
              <a:t>vorsichtig</a:t>
            </a:r>
            <a:r>
              <a:rPr sz="1600" dirty="0"/>
              <a:t> am</a:t>
            </a:r>
            <a:br>
              <a:rPr sz="1600" dirty="0"/>
            </a:br>
            <a:r>
              <a:rPr sz="1600" dirty="0"/>
              <a:t>       </a:t>
            </a:r>
            <a:r>
              <a:rPr sz="1600" dirty="0" err="1"/>
              <a:t>Rückholbändchen</a:t>
            </a:r>
            <a:r>
              <a:rPr sz="1600" dirty="0"/>
              <a:t> .</a:t>
            </a:r>
          </a:p>
          <a:p>
            <a:pPr>
              <a:defRPr sz="1600">
                <a:solidFill>
                  <a:srgbClr val="0070C0"/>
                </a:solidFill>
                <a:latin typeface="+mj-lt"/>
                <a:ea typeface="+mj-ea"/>
                <a:cs typeface="+mj-cs"/>
                <a:sym typeface="Calibri"/>
              </a:defRPr>
            </a:pPr>
            <a:r>
              <a:rPr dirty="0"/>
              <a:t> </a:t>
            </a:r>
            <a:r>
              <a:rPr sz="3200" dirty="0"/>
              <a:t>7</a:t>
            </a:r>
            <a:r>
              <a:rPr dirty="0"/>
              <a:t>  </a:t>
            </a:r>
            <a:r>
              <a:rPr dirty="0" err="1"/>
              <a:t>Wirf</a:t>
            </a:r>
            <a:r>
              <a:rPr dirty="0"/>
              <a:t> den Tampon in den </a:t>
            </a:r>
            <a:r>
              <a:rPr dirty="0" err="1"/>
              <a:t>Mülleimer</a:t>
            </a:r>
            <a:r>
              <a:rPr dirty="0"/>
              <a:t>, </a:t>
            </a:r>
            <a:r>
              <a:rPr dirty="0" err="1"/>
              <a:t>nicht</a:t>
            </a:r>
            <a:r>
              <a:rPr dirty="0"/>
              <a:t> in die Toilette!</a:t>
            </a:r>
          </a:p>
        </p:txBody>
      </p:sp>
      <p:pic>
        <p:nvPicPr>
          <p:cNvPr id="675" name="Picture 5" descr="Picture 5"/>
          <p:cNvPicPr>
            <a:picLocks noChangeAspect="1"/>
          </p:cNvPicPr>
          <p:nvPr/>
        </p:nvPicPr>
        <p:blipFill>
          <a:blip r:embed="rId3">
            <a:extLst/>
          </a:blip>
          <a:stretch>
            <a:fillRect/>
          </a:stretch>
        </p:blipFill>
        <p:spPr>
          <a:xfrm>
            <a:off x="483832" y="5139569"/>
            <a:ext cx="1447800" cy="1834751"/>
          </a:xfrm>
          <a:prstGeom prst="rect">
            <a:avLst/>
          </a:prstGeom>
          <a:ln w="12700">
            <a:miter lim="400000"/>
          </a:ln>
          <a:effectLst>
            <a:outerShdw blurRad="292100" dist="139700" dir="2700000" rotWithShape="0">
              <a:srgbClr val="333333">
                <a:alpha val="64999"/>
              </a:srgbClr>
            </a:outerShdw>
          </a:effectLst>
        </p:spPr>
      </p:pic>
      <p:pic>
        <p:nvPicPr>
          <p:cNvPr id="676" name="Picture 1" descr="Picture 1"/>
          <p:cNvPicPr>
            <a:picLocks noChangeAspect="1"/>
          </p:cNvPicPr>
          <p:nvPr/>
        </p:nvPicPr>
        <p:blipFill>
          <a:blip r:embed="rId4">
            <a:extLst/>
          </a:blip>
          <a:stretch>
            <a:fillRect/>
          </a:stretch>
        </p:blipFill>
        <p:spPr>
          <a:xfrm>
            <a:off x="7666802" y="5564083"/>
            <a:ext cx="973196" cy="1003929"/>
          </a:xfrm>
          <a:prstGeom prst="rect">
            <a:avLst/>
          </a:prstGeom>
          <a:ln w="12700">
            <a:miter lim="400000"/>
          </a:ln>
          <a:effectLst>
            <a:outerShdw blurRad="292100" dist="139700" dir="2700000" rotWithShape="0">
              <a:srgbClr val="333333">
                <a:alpha val="64999"/>
              </a:srgbClr>
            </a:outerShdw>
          </a:effectLst>
        </p:spPr>
      </p:pic>
      <p:pic>
        <p:nvPicPr>
          <p:cNvPr id="677" name="Picture 4" descr="Picture 4"/>
          <p:cNvPicPr>
            <a:picLocks noChangeAspect="1"/>
          </p:cNvPicPr>
          <p:nvPr/>
        </p:nvPicPr>
        <p:blipFill>
          <a:blip r:embed="rId5">
            <a:extLst/>
          </a:blip>
          <a:stretch>
            <a:fillRect/>
          </a:stretch>
        </p:blipFill>
        <p:spPr>
          <a:xfrm>
            <a:off x="881161" y="4525277"/>
            <a:ext cx="980879" cy="1024417"/>
          </a:xfrm>
          <a:prstGeom prst="rect">
            <a:avLst/>
          </a:prstGeom>
          <a:ln w="12700">
            <a:miter lim="400000"/>
          </a:ln>
          <a:effectLst>
            <a:outerShdw blurRad="292100" dist="139700" dir="2700000" rotWithShape="0">
              <a:srgbClr val="333333">
                <a:alpha val="64999"/>
              </a:srgbClr>
            </a:outerShdw>
          </a:effectLst>
        </p:spPr>
      </p:pic>
      <p:pic>
        <p:nvPicPr>
          <p:cNvPr id="678" name="Picture 5" descr="Picture 5"/>
          <p:cNvPicPr>
            <a:picLocks noChangeAspect="1"/>
          </p:cNvPicPr>
          <p:nvPr/>
        </p:nvPicPr>
        <p:blipFill>
          <a:blip r:embed="rId6">
            <a:extLst/>
          </a:blip>
          <a:stretch>
            <a:fillRect/>
          </a:stretch>
        </p:blipFill>
        <p:spPr>
          <a:xfrm>
            <a:off x="7590603" y="3959253"/>
            <a:ext cx="973196" cy="1014173"/>
          </a:xfrm>
          <a:prstGeom prst="rect">
            <a:avLst/>
          </a:prstGeom>
          <a:ln w="12700">
            <a:miter lim="400000"/>
          </a:ln>
          <a:effectLst>
            <a:outerShdw blurRad="292100" dist="139700" dir="2700000" rotWithShape="0">
              <a:srgbClr val="333333">
                <a:alpha val="64999"/>
              </a:srgbClr>
            </a:outerShdw>
          </a:effectLst>
        </p:spPr>
      </p:pic>
      <p:pic>
        <p:nvPicPr>
          <p:cNvPr id="679" name="Picture 9" descr="Picture 9"/>
          <p:cNvPicPr>
            <a:picLocks noChangeAspect="1"/>
          </p:cNvPicPr>
          <p:nvPr/>
        </p:nvPicPr>
        <p:blipFill>
          <a:blip r:embed="rId7">
            <a:extLst/>
          </a:blip>
          <a:stretch>
            <a:fillRect/>
          </a:stretch>
        </p:blipFill>
        <p:spPr>
          <a:xfrm>
            <a:off x="916438" y="3148939"/>
            <a:ext cx="988561" cy="1016734"/>
          </a:xfrm>
          <a:prstGeom prst="rect">
            <a:avLst/>
          </a:prstGeom>
          <a:ln w="12700">
            <a:miter lim="400000"/>
          </a:ln>
          <a:effectLst>
            <a:outerShdw blurRad="292100" dist="139700" dir="2700000" rotWithShape="0">
              <a:srgbClr val="333333">
                <a:alpha val="64999"/>
              </a:srgbClr>
            </a:outerShdw>
          </a:effectLst>
        </p:spPr>
      </p:pic>
      <p:pic>
        <p:nvPicPr>
          <p:cNvPr id="680" name="Picture 10" descr="Picture 10"/>
          <p:cNvPicPr>
            <a:picLocks noChangeAspect="1"/>
          </p:cNvPicPr>
          <p:nvPr/>
        </p:nvPicPr>
        <p:blipFill>
          <a:blip r:embed="rId8">
            <a:extLst/>
          </a:blip>
          <a:stretch>
            <a:fillRect/>
          </a:stretch>
        </p:blipFill>
        <p:spPr>
          <a:xfrm>
            <a:off x="7549593" y="2438729"/>
            <a:ext cx="991124" cy="1037219"/>
          </a:xfrm>
          <a:prstGeom prst="rect">
            <a:avLst/>
          </a:prstGeom>
          <a:ln w="12700">
            <a:miter lim="400000"/>
          </a:ln>
          <a:effectLst>
            <a:outerShdw blurRad="292100" dist="139700" dir="2700000" rotWithShape="0">
              <a:srgbClr val="333333">
                <a:alpha val="64999"/>
              </a:srgbClr>
            </a:outerShdw>
          </a:effectLst>
        </p:spPr>
      </p:pic>
      <p:pic>
        <p:nvPicPr>
          <p:cNvPr id="681" name="Picture 11" descr="Picture 11"/>
          <p:cNvPicPr>
            <a:picLocks noChangeAspect="1"/>
          </p:cNvPicPr>
          <p:nvPr/>
        </p:nvPicPr>
        <p:blipFill>
          <a:blip r:embed="rId9">
            <a:extLst/>
          </a:blip>
          <a:stretch>
            <a:fillRect/>
          </a:stretch>
        </p:blipFill>
        <p:spPr>
          <a:xfrm>
            <a:off x="916439" y="1980131"/>
            <a:ext cx="988561" cy="1039784"/>
          </a:xfrm>
          <a:prstGeom prst="rect">
            <a:avLst/>
          </a:prstGeom>
          <a:ln w="12700">
            <a:miter lim="400000"/>
          </a:ln>
          <a:effectLst>
            <a:outerShdw blurRad="292100" dist="1397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grpSp>
        <p:nvGrpSpPr>
          <p:cNvPr id="688" name="Picture 13"/>
          <p:cNvGrpSpPr/>
          <p:nvPr/>
        </p:nvGrpSpPr>
        <p:grpSpPr>
          <a:xfrm>
            <a:off x="1320742" y="2501529"/>
            <a:ext cx="6143922" cy="3010766"/>
            <a:chOff x="-1" y="0"/>
            <a:chExt cx="6143920" cy="3010765"/>
          </a:xfrm>
        </p:grpSpPr>
        <p:sp>
          <p:nvSpPr>
            <p:cNvPr id="686" name="Form"/>
            <p:cNvSpPr/>
            <p:nvPr/>
          </p:nvSpPr>
          <p:spPr>
            <a:xfrm rot="21401730">
              <a:off x="71945" y="170709"/>
              <a:ext cx="6000029" cy="2669347"/>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cubicBezTo>
                    <a:pt x="0" y="831"/>
                    <a:pt x="370" y="0"/>
                    <a:pt x="826" y="0"/>
                  </a:cubicBezTo>
                  <a:lnTo>
                    <a:pt x="20774" y="0"/>
                  </a:lnTo>
                  <a:cubicBezTo>
                    <a:pt x="21230" y="0"/>
                    <a:pt x="21600" y="831"/>
                    <a:pt x="21600" y="1856"/>
                  </a:cubicBezTo>
                  <a:lnTo>
                    <a:pt x="21600" y="19744"/>
                  </a:lnTo>
                  <a:cubicBezTo>
                    <a:pt x="21600" y="20769"/>
                    <a:pt x="21230" y="21600"/>
                    <a:pt x="20774" y="21600"/>
                  </a:cubicBezTo>
                  <a:lnTo>
                    <a:pt x="826" y="21600"/>
                  </a:lnTo>
                  <a:cubicBezTo>
                    <a:pt x="370"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687" name="image84.tif" descr="image84.tif"/>
            <p:cNvPicPr>
              <a:picLocks noChangeAspect="1"/>
            </p:cNvPicPr>
            <p:nvPr/>
          </p:nvPicPr>
          <p:blipFill>
            <a:blip r:embed="rId3">
              <a:extLst/>
            </a:blip>
            <a:srcRect r="1"/>
            <a:stretch>
              <a:fillRect/>
            </a:stretch>
          </p:blipFill>
          <p:spPr>
            <a:xfrm rot="21401730">
              <a:off x="71944" y="170711"/>
              <a:ext cx="5999958" cy="2669347"/>
            </a:xfrm>
            <a:custGeom>
              <a:avLst/>
              <a:gdLst/>
              <a:ahLst/>
              <a:cxnLst>
                <a:cxn ang="0">
                  <a:pos x="wd2" y="hd2"/>
                </a:cxn>
                <a:cxn ang="5400000">
                  <a:pos x="wd2" y="hd2"/>
                </a:cxn>
                <a:cxn ang="10800000">
                  <a:pos x="wd2" y="hd2"/>
                </a:cxn>
                <a:cxn ang="16200000">
                  <a:pos x="wd2" y="hd2"/>
                </a:cxn>
              </a:cxnLst>
              <a:rect l="0" t="0" r="r" b="b"/>
              <a:pathLst>
                <a:path w="21600" h="21600" extrusionOk="0">
                  <a:moveTo>
                    <a:pt x="826" y="0"/>
                  </a:moveTo>
                  <a:cubicBezTo>
                    <a:pt x="370" y="0"/>
                    <a:pt x="0" y="831"/>
                    <a:pt x="0" y="1856"/>
                  </a:cubicBezTo>
                  <a:lnTo>
                    <a:pt x="0" y="19744"/>
                  </a:lnTo>
                  <a:cubicBezTo>
                    <a:pt x="0" y="20769"/>
                    <a:pt x="370" y="21600"/>
                    <a:pt x="826" y="21600"/>
                  </a:cubicBezTo>
                  <a:lnTo>
                    <a:pt x="20774" y="21600"/>
                  </a:lnTo>
                  <a:cubicBezTo>
                    <a:pt x="21230" y="21600"/>
                    <a:pt x="21600" y="20769"/>
                    <a:pt x="21600" y="19744"/>
                  </a:cubicBezTo>
                  <a:lnTo>
                    <a:pt x="21600" y="1856"/>
                  </a:lnTo>
                  <a:cubicBezTo>
                    <a:pt x="21600" y="831"/>
                    <a:pt x="21230" y="0"/>
                    <a:pt x="20774" y="0"/>
                  </a:cubicBezTo>
                  <a:lnTo>
                    <a:pt x="826" y="0"/>
                  </a:lnTo>
                  <a:close/>
                </a:path>
              </a:pathLst>
            </a:custGeom>
            <a:ln w="12700" cap="flat">
              <a:noFill/>
              <a:miter lim="400000"/>
            </a:ln>
            <a:effectLst>
              <a:reflection stA="38000" endPos="40000" dir="5400000" sy="-100000" algn="bl" rotWithShape="0"/>
            </a:effectLst>
          </p:spPr>
        </p:pic>
      </p:grpSp>
      <p:sp>
        <p:nvSpPr>
          <p:cNvPr id="689"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32</a:t>
            </a:r>
          </a:p>
        </p:txBody>
      </p:sp>
      <p:sp>
        <p:nvSpPr>
          <p:cNvPr id="690" name="Title 3"/>
          <p:cNvSpPr>
            <a:spLocks noGrp="1"/>
          </p:cNvSpPr>
          <p:nvPr>
            <p:ph type="title"/>
          </p:nvPr>
        </p:nvSpPr>
        <p:spPr>
          <a:xfrm>
            <a:off x="838200" y="228600"/>
            <a:ext cx="8001000" cy="1143000"/>
          </a:xfrm>
          <a:prstGeom prst="rect">
            <a:avLst/>
          </a:prstGeom>
        </p:spPr>
        <p:txBody>
          <a:bodyPr/>
          <a:lstStyle>
            <a:lvl1pPr defTabSz="868680">
              <a:defRPr sz="3400">
                <a:effectLst>
                  <a:outerShdw blurRad="38100" dist="36195" dir="2700000" rotWithShape="0">
                    <a:srgbClr val="000000">
                      <a:alpha val="43137"/>
                    </a:srgbClr>
                  </a:outerShdw>
                </a:effectLst>
              </a:defRPr>
            </a:lvl1pPr>
          </a:lstStyle>
          <a:p>
            <a:r>
              <a:t>Wie oft muss ich den Tampon wechseln?</a:t>
            </a:r>
          </a:p>
        </p:txBody>
      </p:sp>
      <p:sp>
        <p:nvSpPr>
          <p:cNvPr id="691" name="Content Placeholder 1"/>
          <p:cNvSpPr>
            <a:spLocks noGrp="1"/>
          </p:cNvSpPr>
          <p:nvPr>
            <p:ph type="body" sz="quarter" idx="1"/>
          </p:nvPr>
        </p:nvSpPr>
        <p:spPr>
          <a:xfrm rot="21366647">
            <a:off x="1485649" y="3023242"/>
            <a:ext cx="5832528" cy="1852624"/>
          </a:xfrm>
          <a:prstGeom prst="rect">
            <a:avLst/>
          </a:prstGeom>
        </p:spPr>
        <p:txBody>
          <a:bodyPr/>
          <a:lstStyle/>
          <a:p>
            <a:pPr marL="527050" indent="-514350">
              <a:spcBef>
                <a:spcPts val="400"/>
              </a:spcBef>
              <a:buFontTx/>
              <a:buAutoNum type="arabicPeriod"/>
              <a:defRPr sz="2000">
                <a:solidFill>
                  <a:srgbClr val="1F497D"/>
                </a:solidFill>
                <a:effectLst>
                  <a:outerShdw blurRad="38100" dist="38100" dir="2700000" rotWithShape="0">
                    <a:srgbClr val="000000">
                      <a:alpha val="43137"/>
                    </a:srgbClr>
                  </a:outerShdw>
                </a:effectLst>
                <a:latin typeface="Leelawadee"/>
                <a:ea typeface="Leelawadee"/>
                <a:cs typeface="Leelawadee"/>
                <a:sym typeface="Leelawadee"/>
              </a:defRPr>
            </a:pPr>
            <a:r>
              <a:t>Wechsle deinen Tampon alle 4-8 Stunden</a:t>
            </a:r>
            <a:r>
              <a:rPr b="1">
                <a:solidFill>
                  <a:srgbClr val="0070C0"/>
                </a:solidFill>
              </a:rPr>
              <a:t>.</a:t>
            </a:r>
            <a:endParaRPr b="1"/>
          </a:p>
          <a:p>
            <a:pPr marL="527050" indent="-514350">
              <a:spcBef>
                <a:spcPts val="500"/>
              </a:spcBef>
              <a:buFontTx/>
              <a:buAutoNum type="arabicPeriod"/>
              <a:defRPr sz="2000">
                <a:solidFill>
                  <a:srgbClr val="FF6600"/>
                </a:solidFill>
                <a:effectLst>
                  <a:outerShdw blurRad="38100" dist="38100" dir="2700000" rotWithShape="0">
                    <a:srgbClr val="000000">
                      <a:alpha val="43137"/>
                    </a:srgbClr>
                  </a:outerShdw>
                </a:effectLst>
                <a:latin typeface="Leelawadee"/>
                <a:ea typeface="Leelawadee"/>
                <a:cs typeface="Leelawadee"/>
                <a:sym typeface="Leelawadee"/>
              </a:defRPr>
            </a:pPr>
            <a:r>
              <a:t>Verwende eine Binde, wenn du nachts </a:t>
            </a:r>
            <a:r>
              <a:rPr b="1"/>
              <a:t>mehr als 8 Stunden </a:t>
            </a:r>
            <a:r>
              <a:t>schläfst</a:t>
            </a:r>
            <a:r>
              <a:rPr sz="2400" b="1"/>
              <a:t>.</a:t>
            </a:r>
            <a:endParaRPr sz="2400"/>
          </a:p>
          <a:p>
            <a:pPr marL="527050" indent="-514350">
              <a:spcBef>
                <a:spcPts val="400"/>
              </a:spcBef>
              <a:buFontTx/>
              <a:buAutoNum type="arabicPeriod"/>
              <a:defRPr sz="2000">
                <a:solidFill>
                  <a:srgbClr val="00B050"/>
                </a:solidFill>
                <a:effectLst>
                  <a:outerShdw blurRad="38100" dist="38100" dir="2700000" rotWithShape="0">
                    <a:srgbClr val="000000">
                      <a:alpha val="43137"/>
                    </a:srgbClr>
                  </a:outerShdw>
                </a:effectLst>
                <a:latin typeface="Leelawadee"/>
                <a:ea typeface="Leelawadee"/>
                <a:cs typeface="Leelawadee"/>
                <a:sym typeface="Leelawadee"/>
              </a:defRPr>
            </a:pPr>
            <a:r>
              <a:t>Nutze einen Tampon </a:t>
            </a:r>
            <a:r>
              <a:rPr b="1"/>
              <a:t>nicht länger als 8 Stunden.</a:t>
            </a:r>
          </a:p>
        </p:txBody>
      </p:sp>
      <p:pic>
        <p:nvPicPr>
          <p:cNvPr id="692" name="Picture 2" descr="Picture 2"/>
          <p:cNvPicPr>
            <a:picLocks noChangeAspect="1"/>
          </p:cNvPicPr>
          <p:nvPr/>
        </p:nvPicPr>
        <p:blipFill>
          <a:blip r:embed="rId4">
            <a:extLst/>
          </a:blip>
          <a:stretch>
            <a:fillRect/>
          </a:stretch>
        </p:blipFill>
        <p:spPr>
          <a:xfrm>
            <a:off x="2819400" y="1547812"/>
            <a:ext cx="1828800" cy="1576388"/>
          </a:xfrm>
          <a:prstGeom prst="rect">
            <a:avLst/>
          </a:prstGeom>
          <a:ln w="12700">
            <a:miter lim="400000"/>
          </a:ln>
          <a:effectLst>
            <a:outerShdw blurRad="292100" dist="1397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
        <p:nvSpPr>
          <p:cNvPr id="697"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33</a:t>
            </a:r>
          </a:p>
        </p:txBody>
      </p:sp>
      <p:sp>
        <p:nvSpPr>
          <p:cNvPr id="698" name="Title 3"/>
          <p:cNvSpPr>
            <a:spLocks noGrp="1"/>
          </p:cNvSpPr>
          <p:nvPr>
            <p:ph type="title"/>
          </p:nvPr>
        </p:nvSpPr>
        <p:spPr>
          <a:xfrm>
            <a:off x="0" y="399155"/>
            <a:ext cx="9144000" cy="685804"/>
          </a:xfrm>
          <a:prstGeom prst="rect">
            <a:avLst/>
          </a:prstGeom>
        </p:spPr>
        <p:txBody>
          <a:bodyPr/>
          <a:lstStyle>
            <a:lvl1pPr>
              <a:defRPr sz="3600"/>
            </a:lvl1pPr>
          </a:lstStyle>
          <a:p>
            <a:r>
              <a:t>Wichtig – zu deiner Information: TSS</a:t>
            </a:r>
          </a:p>
        </p:txBody>
      </p:sp>
      <p:pic>
        <p:nvPicPr>
          <p:cNvPr id="699" name="Picture 2" descr="Picture 2"/>
          <p:cNvPicPr>
            <a:picLocks noChangeAspect="1"/>
          </p:cNvPicPr>
          <p:nvPr/>
        </p:nvPicPr>
        <p:blipFill>
          <a:blip r:embed="rId3">
            <a:extLst/>
          </a:blip>
          <a:stretch>
            <a:fillRect/>
          </a:stretch>
        </p:blipFill>
        <p:spPr>
          <a:xfrm>
            <a:off x="914400" y="1381592"/>
            <a:ext cx="6777789" cy="2438401"/>
          </a:xfrm>
          <a:prstGeom prst="rect">
            <a:avLst/>
          </a:prstGeom>
          <a:ln w="12700">
            <a:miter lim="400000"/>
          </a:ln>
        </p:spPr>
      </p:pic>
      <p:sp>
        <p:nvSpPr>
          <p:cNvPr id="700" name="Rectangle 6"/>
          <p:cNvSpPr/>
          <p:nvPr/>
        </p:nvSpPr>
        <p:spPr>
          <a:xfrm>
            <a:off x="1515250" y="2031401"/>
            <a:ext cx="5576086" cy="1056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3200" b="1">
                <a:solidFill>
                  <a:srgbClr val="FFFFFF"/>
                </a:solidFill>
                <a:effectLst>
                  <a:outerShdw blurRad="38100" dist="38100" dir="2700000" rotWithShape="0">
                    <a:srgbClr val="000000">
                      <a:alpha val="43137"/>
                    </a:srgbClr>
                  </a:outerShdw>
                </a:effectLst>
                <a:latin typeface="Leelawadee"/>
                <a:ea typeface="Leelawadee"/>
                <a:cs typeface="Leelawadee"/>
                <a:sym typeface="Leelawadee"/>
              </a:defRPr>
            </a:pPr>
            <a:r>
              <a:t>T.S.S. = </a:t>
            </a:r>
          </a:p>
          <a:p>
            <a:pPr algn="ctr">
              <a:defRPr sz="3200" b="1">
                <a:solidFill>
                  <a:srgbClr val="FFFFFF"/>
                </a:solidFill>
                <a:effectLst>
                  <a:outerShdw blurRad="38100" dist="38100" dir="2700000" rotWithShape="0">
                    <a:srgbClr val="000000">
                      <a:alpha val="43137"/>
                    </a:srgbClr>
                  </a:outerShdw>
                </a:effectLst>
                <a:latin typeface="Leelawadee"/>
                <a:ea typeface="Leelawadee"/>
                <a:cs typeface="Leelawadee"/>
                <a:sym typeface="Leelawadee"/>
              </a:defRPr>
            </a:pPr>
            <a:r>
              <a:t>Toxisches Schocksyndrom</a:t>
            </a:r>
          </a:p>
        </p:txBody>
      </p:sp>
      <p:sp>
        <p:nvSpPr>
          <p:cNvPr id="701" name="Content Placeholder 1"/>
          <p:cNvSpPr>
            <a:spLocks noGrp="1"/>
          </p:cNvSpPr>
          <p:nvPr>
            <p:ph type="body" sz="quarter" idx="1"/>
          </p:nvPr>
        </p:nvSpPr>
        <p:spPr>
          <a:xfrm>
            <a:off x="914400" y="3819990"/>
            <a:ext cx="7620000" cy="1209212"/>
          </a:xfrm>
          <a:prstGeom prst="rect">
            <a:avLst/>
          </a:prstGeom>
        </p:spPr>
        <p:txBody>
          <a:bodyPr>
            <a:normAutofit/>
          </a:bodyPr>
          <a:lstStyle/>
          <a:p>
            <a:pPr marL="0" indent="0" defTabSz="905255">
              <a:lnSpc>
                <a:spcPct val="90000"/>
              </a:lnSpc>
              <a:spcBef>
                <a:spcPts val="400"/>
              </a:spcBef>
              <a:buSzTx/>
              <a:buNone/>
              <a:defRPr sz="1700"/>
            </a:pPr>
            <a:r>
              <a:rPr lang="de-DE" sz="1600" dirty="0" smtClean="0"/>
              <a:t>TSS </a:t>
            </a:r>
            <a:r>
              <a:rPr lang="de-DE" sz="1600" dirty="0"/>
              <a:t>ist eine seltene, jedoch ernste toxische Krankheit. Sie kann schwerwiegende Folgen haben. </a:t>
            </a:r>
            <a:r>
              <a:rPr lang="de-DE" sz="1600" dirty="0" smtClean="0"/>
              <a:t>Bei </a:t>
            </a:r>
            <a:r>
              <a:rPr lang="de-DE" sz="1600" dirty="0"/>
              <a:t>etwa der Hälfte aller auftretenden Fälle wird sie mit der Benutzung von Tampons in Verbindung gebracht. </a:t>
            </a:r>
            <a:r>
              <a:rPr lang="de-DE" sz="1600" dirty="0"/>
              <a:t>TSS tritt aber auch bei Männern, Kindern und Frauen, die nicht ihre Tage haben, auf.</a:t>
            </a:r>
          </a:p>
          <a:p>
            <a:pPr marL="0" indent="0" defTabSz="905255">
              <a:lnSpc>
                <a:spcPct val="90000"/>
              </a:lnSpc>
              <a:spcBef>
                <a:spcPts val="400"/>
              </a:spcBef>
              <a:buSzTx/>
              <a:buNone/>
              <a:defRPr sz="1700"/>
            </a:pPr>
            <a:endParaRPr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12" descr="Picture 12"/>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706" name="Picture 7" descr="Picture 7"/>
          <p:cNvPicPr>
            <a:picLocks noChangeAspect="1"/>
          </p:cNvPicPr>
          <p:nvPr/>
        </p:nvPicPr>
        <p:blipFill>
          <a:blip r:embed="rId3">
            <a:extLst/>
          </a:blip>
          <a:stretch>
            <a:fillRect/>
          </a:stretch>
        </p:blipFill>
        <p:spPr>
          <a:xfrm rot="179594">
            <a:off x="422566" y="2315620"/>
            <a:ext cx="7017927" cy="1775399"/>
          </a:xfrm>
          <a:prstGeom prst="rect">
            <a:avLst/>
          </a:prstGeom>
          <a:ln w="12700">
            <a:miter lim="400000"/>
          </a:ln>
        </p:spPr>
      </p:pic>
      <p:pic>
        <p:nvPicPr>
          <p:cNvPr id="707" name="Picture 8" descr="Picture 8"/>
          <p:cNvPicPr>
            <a:picLocks noChangeAspect="1"/>
          </p:cNvPicPr>
          <p:nvPr/>
        </p:nvPicPr>
        <p:blipFill>
          <a:blip r:embed="rId4">
            <a:extLst/>
          </a:blip>
          <a:stretch>
            <a:fillRect/>
          </a:stretch>
        </p:blipFill>
        <p:spPr>
          <a:xfrm rot="21340988">
            <a:off x="504034" y="2274497"/>
            <a:ext cx="7000951" cy="1731674"/>
          </a:xfrm>
          <a:prstGeom prst="rect">
            <a:avLst/>
          </a:prstGeom>
          <a:ln w="12700">
            <a:miter lim="400000"/>
          </a:ln>
        </p:spPr>
      </p:pic>
      <p:sp>
        <p:nvSpPr>
          <p:cNvPr id="708" name="Title 1"/>
          <p:cNvSpPr/>
          <p:nvPr/>
        </p:nvSpPr>
        <p:spPr>
          <a:xfrm>
            <a:off x="524991" y="2400617"/>
            <a:ext cx="7696201" cy="14376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44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lvl1pPr>
          </a:lstStyle>
          <a:p>
            <a:r>
              <a:t>Selbstvertrauen in der Pubertät - #LikeAGirl</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grpSp>
        <p:nvGrpSpPr>
          <p:cNvPr id="713" name="Picture 3"/>
          <p:cNvGrpSpPr/>
          <p:nvPr/>
        </p:nvGrpSpPr>
        <p:grpSpPr>
          <a:xfrm>
            <a:off x="6802924" y="1371598"/>
            <a:ext cx="1394531" cy="1918439"/>
            <a:chOff x="0" y="0"/>
            <a:chExt cx="1394529" cy="1918437"/>
          </a:xfrm>
        </p:grpSpPr>
        <p:sp>
          <p:nvSpPr>
            <p:cNvPr id="711" name="Rechteck"/>
            <p:cNvSpPr/>
            <p:nvPr/>
          </p:nvSpPr>
          <p:spPr>
            <a:xfrm rot="467988">
              <a:off x="115187" y="70774"/>
              <a:ext cx="1164155" cy="1776888"/>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12" name="image87.pdf" descr="image87.pdf"/>
            <p:cNvPicPr>
              <a:picLocks noChangeAspect="1"/>
            </p:cNvPicPr>
            <p:nvPr/>
          </p:nvPicPr>
          <p:blipFill>
            <a:blip r:embed="rId3">
              <a:extLst/>
            </a:blip>
            <a:stretch>
              <a:fillRect/>
            </a:stretch>
          </p:blipFill>
          <p:spPr>
            <a:xfrm rot="467988">
              <a:off x="115187" y="70775"/>
              <a:ext cx="1164155" cy="1776887"/>
            </a:xfrm>
            <a:prstGeom prst="rect">
              <a:avLst/>
            </a:prstGeom>
            <a:ln w="114300" cap="rnd">
              <a:solidFill>
                <a:srgbClr val="FFFFFF"/>
              </a:solidFill>
              <a:prstDash val="solid"/>
              <a:round/>
            </a:ln>
            <a:effectLst>
              <a:outerShdw blurRad="50800" rotWithShape="0">
                <a:srgbClr val="000000">
                  <a:alpha val="41000"/>
                </a:srgbClr>
              </a:outerShdw>
            </a:effectLst>
          </p:spPr>
        </p:pic>
      </p:grpSp>
      <p:sp>
        <p:nvSpPr>
          <p:cNvPr id="714"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35</a:t>
            </a:r>
          </a:p>
        </p:txBody>
      </p:sp>
      <p:sp>
        <p:nvSpPr>
          <p:cNvPr id="715" name="Title 3"/>
          <p:cNvSpPr>
            <a:spLocks noGrp="1"/>
          </p:cNvSpPr>
          <p:nvPr>
            <p:ph type="title"/>
          </p:nvPr>
        </p:nvSpPr>
        <p:spPr>
          <a:xfrm>
            <a:off x="533400" y="228600"/>
            <a:ext cx="8229600" cy="914400"/>
          </a:xfrm>
          <a:prstGeom prst="rect">
            <a:avLst/>
          </a:prstGeom>
        </p:spPr>
        <p:txBody>
          <a:bodyPr/>
          <a:lstStyle/>
          <a:p>
            <a:pPr defTabSz="804672">
              <a:defRPr sz="2600">
                <a:effectLst>
                  <a:outerShdw blurRad="38100" dist="33528" dir="2700000" rotWithShape="0">
                    <a:srgbClr val="000000">
                      <a:alpha val="43137"/>
                    </a:srgbClr>
                  </a:outerShdw>
                </a:effectLst>
              </a:defRPr>
            </a:pPr>
            <a:r>
              <a:t>#LikeAGirl: </a:t>
            </a:r>
            <a:br/>
            <a:r>
              <a:rPr sz="2800"/>
              <a:t>#WieEinMädchen</a:t>
            </a:r>
            <a:r>
              <a:t> ist keine Beleidigung!</a:t>
            </a:r>
          </a:p>
        </p:txBody>
      </p:sp>
      <p:grpSp>
        <p:nvGrpSpPr>
          <p:cNvPr id="718" name="Picture 9"/>
          <p:cNvGrpSpPr/>
          <p:nvPr/>
        </p:nvGrpSpPr>
        <p:grpSpPr>
          <a:xfrm>
            <a:off x="609597" y="1219200"/>
            <a:ext cx="6499672" cy="4304177"/>
            <a:chOff x="-1" y="0"/>
            <a:chExt cx="6499670" cy="4304175"/>
          </a:xfrm>
        </p:grpSpPr>
        <p:sp>
          <p:nvSpPr>
            <p:cNvPr id="716" name="Form"/>
            <p:cNvSpPr/>
            <p:nvPr/>
          </p:nvSpPr>
          <p:spPr>
            <a:xfrm rot="21331891">
              <a:off x="139792" y="236482"/>
              <a:ext cx="6220085" cy="3831213"/>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cubicBezTo>
                    <a:pt x="0" y="831"/>
                    <a:pt x="512" y="0"/>
                    <a:pt x="1143" y="0"/>
                  </a:cubicBezTo>
                  <a:lnTo>
                    <a:pt x="20457" y="0"/>
                  </a:lnTo>
                  <a:cubicBezTo>
                    <a:pt x="21088" y="0"/>
                    <a:pt x="21600" y="831"/>
                    <a:pt x="21600" y="1856"/>
                  </a:cubicBezTo>
                  <a:lnTo>
                    <a:pt x="21600" y="19744"/>
                  </a:lnTo>
                  <a:cubicBezTo>
                    <a:pt x="21600" y="20769"/>
                    <a:pt x="21088" y="21600"/>
                    <a:pt x="20457" y="21600"/>
                  </a:cubicBezTo>
                  <a:lnTo>
                    <a:pt x="1143" y="21600"/>
                  </a:lnTo>
                  <a:cubicBezTo>
                    <a:pt x="512"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17" name="image88.jpeg" descr="image88.jpeg"/>
            <p:cNvPicPr>
              <a:picLocks noChangeAspect="1"/>
            </p:cNvPicPr>
            <p:nvPr/>
          </p:nvPicPr>
          <p:blipFill>
            <a:blip r:embed="rId4">
              <a:extLst/>
            </a:blip>
            <a:srcRect b="4"/>
            <a:stretch>
              <a:fillRect/>
            </a:stretch>
          </p:blipFill>
          <p:spPr>
            <a:xfrm rot="21331891">
              <a:off x="139783" y="236482"/>
              <a:ext cx="6220088" cy="3831035"/>
            </a:xfrm>
            <a:custGeom>
              <a:avLst/>
              <a:gdLst/>
              <a:ahLst/>
              <a:cxnLst>
                <a:cxn ang="0">
                  <a:pos x="wd2" y="hd2"/>
                </a:cxn>
                <a:cxn ang="5400000">
                  <a:pos x="wd2" y="hd2"/>
                </a:cxn>
                <a:cxn ang="10800000">
                  <a:pos x="wd2" y="hd2"/>
                </a:cxn>
                <a:cxn ang="16200000">
                  <a:pos x="wd2" y="hd2"/>
                </a:cxn>
              </a:cxnLst>
              <a:rect l="0" t="0" r="r" b="b"/>
              <a:pathLst>
                <a:path w="21600" h="21600" extrusionOk="0">
                  <a:moveTo>
                    <a:pt x="1144" y="0"/>
                  </a:moveTo>
                  <a:cubicBezTo>
                    <a:pt x="512" y="0"/>
                    <a:pt x="0" y="832"/>
                    <a:pt x="0" y="1857"/>
                  </a:cubicBezTo>
                  <a:lnTo>
                    <a:pt x="0" y="19745"/>
                  </a:lnTo>
                  <a:cubicBezTo>
                    <a:pt x="0" y="20770"/>
                    <a:pt x="512" y="21600"/>
                    <a:pt x="1144" y="21600"/>
                  </a:cubicBezTo>
                  <a:lnTo>
                    <a:pt x="20456" y="21600"/>
                  </a:lnTo>
                  <a:cubicBezTo>
                    <a:pt x="21088" y="21600"/>
                    <a:pt x="21600" y="20770"/>
                    <a:pt x="21600" y="19745"/>
                  </a:cubicBezTo>
                  <a:lnTo>
                    <a:pt x="21600" y="1857"/>
                  </a:lnTo>
                  <a:cubicBezTo>
                    <a:pt x="21600" y="832"/>
                    <a:pt x="21088" y="0"/>
                    <a:pt x="20456" y="0"/>
                  </a:cubicBezTo>
                  <a:lnTo>
                    <a:pt x="1144" y="0"/>
                  </a:lnTo>
                  <a:close/>
                </a:path>
              </a:pathLst>
            </a:custGeom>
            <a:ln w="12700" cap="flat">
              <a:noFill/>
              <a:miter lim="400000"/>
            </a:ln>
            <a:effectLst>
              <a:reflection stA="38000" endPos="40000" dir="5400000" sy="-100000" algn="bl" rotWithShape="0"/>
            </a:effectLst>
          </p:spPr>
        </p:pic>
      </p:grpSp>
      <p:sp>
        <p:nvSpPr>
          <p:cNvPr id="719" name="Content Placeholder 1"/>
          <p:cNvSpPr/>
          <p:nvPr/>
        </p:nvSpPr>
        <p:spPr>
          <a:xfrm rot="21314301">
            <a:off x="855167" y="1604646"/>
            <a:ext cx="5758033" cy="3444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42900" indent="-342900">
              <a:spcBef>
                <a:spcPts val="500"/>
              </a:spcBef>
              <a:buSzPct val="100000"/>
              <a:buFont typeface="Arial"/>
              <a:buChar char="•"/>
              <a:defRPr sz="2400">
                <a:solidFill>
                  <a:srgbClr val="0D0D0D"/>
                </a:solidFill>
                <a:latin typeface="+mj-lt"/>
                <a:ea typeface="+mj-ea"/>
                <a:cs typeface="+mj-cs"/>
                <a:sym typeface="Calibri"/>
              </a:defRPr>
            </a:pPr>
            <a:r>
              <a:t>Worte können verletzen und sich auf unser Selbstvertrauen auswirken – erst recht in der Pubertät.</a:t>
            </a:r>
            <a:endParaRPr sz="3200">
              <a:solidFill>
                <a:srgbClr val="0070C0"/>
              </a:solidFill>
            </a:endParaRPr>
          </a:p>
          <a:p>
            <a:pPr marL="342900" indent="-342900">
              <a:spcBef>
                <a:spcPts val="700"/>
              </a:spcBef>
              <a:buSzPct val="100000"/>
              <a:buFont typeface="Arial"/>
              <a:buChar char="•"/>
              <a:defRPr sz="2400">
                <a:solidFill>
                  <a:srgbClr val="0D0D0D"/>
                </a:solidFill>
                <a:latin typeface="+mj-lt"/>
                <a:ea typeface="+mj-ea"/>
                <a:cs typeface="+mj-cs"/>
                <a:sym typeface="Calibri"/>
              </a:defRPr>
            </a:pPr>
            <a:endParaRPr sz="3200">
              <a:solidFill>
                <a:srgbClr val="0070C0"/>
              </a:solidFill>
            </a:endParaRPr>
          </a:p>
          <a:p>
            <a:pPr marL="342900" indent="-342900">
              <a:spcBef>
                <a:spcPts val="500"/>
              </a:spcBef>
              <a:buSzPct val="100000"/>
              <a:buFont typeface="Arial"/>
              <a:buChar char="•"/>
              <a:defRPr sz="2400">
                <a:solidFill>
                  <a:srgbClr val="215968"/>
                </a:solidFill>
                <a:latin typeface="+mj-lt"/>
                <a:ea typeface="+mj-ea"/>
                <a:cs typeface="+mj-cs"/>
                <a:sym typeface="Calibri"/>
              </a:defRPr>
            </a:pPr>
            <a:r>
              <a:t>Die negative Wirkung des Satzes “Wie ein Mädchen” soll verändert werden  - und junge Frauen sollen dabei unterstützt werden, sich stolz und selbstsicher zu fühlen.</a:t>
            </a:r>
          </a:p>
        </p:txBody>
      </p:sp>
      <p:grpSp>
        <p:nvGrpSpPr>
          <p:cNvPr id="722" name="Picture 7"/>
          <p:cNvGrpSpPr/>
          <p:nvPr/>
        </p:nvGrpSpPr>
        <p:grpSpPr>
          <a:xfrm>
            <a:off x="6781667" y="3979207"/>
            <a:ext cx="1579081" cy="2511390"/>
            <a:chOff x="-1" y="0"/>
            <a:chExt cx="1579080" cy="2511388"/>
          </a:xfrm>
        </p:grpSpPr>
        <p:sp>
          <p:nvSpPr>
            <p:cNvPr id="720" name="Rechteck"/>
            <p:cNvSpPr/>
            <p:nvPr/>
          </p:nvSpPr>
          <p:spPr>
            <a:xfrm>
              <a:off x="-2" y="0"/>
              <a:ext cx="1579080" cy="2511389"/>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21" name="image89.pdf" descr="image89.pdf"/>
            <p:cNvPicPr>
              <a:picLocks noChangeAspect="1"/>
            </p:cNvPicPr>
            <p:nvPr/>
          </p:nvPicPr>
          <p:blipFill>
            <a:blip r:embed="rId5">
              <a:extLst/>
            </a:blip>
            <a:stretch>
              <a:fillRect/>
            </a:stretch>
          </p:blipFill>
          <p:spPr>
            <a:xfrm>
              <a:off x="-2" y="0"/>
              <a:ext cx="1579082" cy="2511389"/>
            </a:xfrm>
            <a:prstGeom prst="rect">
              <a:avLst/>
            </a:prstGeom>
            <a:ln w="114300" cap="rnd">
              <a:solidFill>
                <a:srgbClr val="FFFFFF"/>
              </a:solidFill>
              <a:prstDash val="solid"/>
              <a:round/>
            </a:ln>
            <a:effectLst>
              <a:outerShdw blurRad="50800" rotWithShape="0">
                <a:srgbClr val="000000">
                  <a:alpha val="41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36</a:t>
            </a:fld>
            <a:endParaRPr/>
          </a:p>
        </p:txBody>
      </p:sp>
      <p:sp>
        <p:nvSpPr>
          <p:cNvPr id="727"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36</a:t>
            </a:r>
          </a:p>
        </p:txBody>
      </p:sp>
      <p:sp>
        <p:nvSpPr>
          <p:cNvPr id="728" name="Title 3"/>
          <p:cNvSpPr>
            <a:spLocks noGrp="1"/>
          </p:cNvSpPr>
          <p:nvPr>
            <p:ph type="title"/>
          </p:nvPr>
        </p:nvSpPr>
        <p:spPr>
          <a:xfrm>
            <a:off x="533400" y="228600"/>
            <a:ext cx="8229600" cy="914400"/>
          </a:xfrm>
          <a:prstGeom prst="rect">
            <a:avLst/>
          </a:prstGeom>
        </p:spPr>
        <p:txBody>
          <a:bodyPr/>
          <a:lstStyle/>
          <a:p>
            <a:r>
              <a:t>#LikeAGirl Gedankenwolken</a:t>
            </a:r>
          </a:p>
        </p:txBody>
      </p:sp>
      <p:sp>
        <p:nvSpPr>
          <p:cNvPr id="729" name="Rectangle 6"/>
          <p:cNvSpPr/>
          <p:nvPr/>
        </p:nvSpPr>
        <p:spPr>
          <a:xfrm>
            <a:off x="1019406" y="1486404"/>
            <a:ext cx="6934201" cy="355396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FFFFFF"/>
                </a:solidFill>
                <a:latin typeface="Lucida Handwriting"/>
                <a:ea typeface="Lucida Handwriting"/>
                <a:cs typeface="Lucida Handwriting"/>
                <a:sym typeface="Lucida Handwriting"/>
              </a:defRPr>
            </a:pPr>
            <a:r>
              <a:t>In this session, we hope that:</a:t>
            </a:r>
          </a:p>
          <a:p>
            <a:pPr>
              <a:defRPr sz="2400">
                <a:solidFill>
                  <a:srgbClr val="FFFFFF"/>
                </a:solidFill>
                <a:latin typeface="Lucida Handwriting"/>
                <a:ea typeface="Lucida Handwriting"/>
                <a:cs typeface="Lucida Handwriting"/>
                <a:sym typeface="Lucida Handwriting"/>
              </a:defRPr>
            </a:pPr>
            <a:endParaRP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You have learned about Puberty, menstruation and how to cope with it</a:t>
            </a: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You have asked all the questions you always had, but never dared to ask!</a:t>
            </a: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And you had a lot of fun  </a:t>
            </a:r>
            <a:r>
              <a:rPr>
                <a:latin typeface="Wingdings"/>
                <a:ea typeface="Wingdings"/>
                <a:cs typeface="Wingdings"/>
                <a:sym typeface="Wingdings"/>
              </a:rPr>
              <a:t>☺</a:t>
            </a:r>
          </a:p>
        </p:txBody>
      </p:sp>
      <p:grpSp>
        <p:nvGrpSpPr>
          <p:cNvPr id="734" name="Group 10"/>
          <p:cNvGrpSpPr/>
          <p:nvPr/>
        </p:nvGrpSpPr>
        <p:grpSpPr>
          <a:xfrm>
            <a:off x="1752593" y="1219195"/>
            <a:ext cx="5791210" cy="4023155"/>
            <a:chOff x="-2" y="-1"/>
            <a:chExt cx="5791208" cy="4023154"/>
          </a:xfrm>
        </p:grpSpPr>
        <p:grpSp>
          <p:nvGrpSpPr>
            <p:cNvPr id="732" name="Picture 3"/>
            <p:cNvGrpSpPr/>
            <p:nvPr/>
          </p:nvGrpSpPr>
          <p:grpSpPr>
            <a:xfrm>
              <a:off x="-3" y="-2"/>
              <a:ext cx="5791210" cy="4023155"/>
              <a:chOff x="-1" y="-1"/>
              <a:chExt cx="5791208" cy="4023154"/>
            </a:xfrm>
          </p:grpSpPr>
          <p:sp>
            <p:nvSpPr>
              <p:cNvPr id="730" name="Form"/>
              <p:cNvSpPr/>
              <p:nvPr/>
            </p:nvSpPr>
            <p:spPr>
              <a:xfrm>
                <a:off x="-2" y="-2"/>
                <a:ext cx="5791210" cy="4023155"/>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cubicBezTo>
                      <a:pt x="0" y="831"/>
                      <a:pt x="577" y="0"/>
                      <a:pt x="1290" y="0"/>
                    </a:cubicBezTo>
                    <a:lnTo>
                      <a:pt x="20310" y="0"/>
                    </a:lnTo>
                    <a:cubicBezTo>
                      <a:pt x="21023" y="0"/>
                      <a:pt x="21600" y="831"/>
                      <a:pt x="21600" y="1856"/>
                    </a:cubicBezTo>
                    <a:lnTo>
                      <a:pt x="21600" y="19744"/>
                    </a:lnTo>
                    <a:cubicBezTo>
                      <a:pt x="21600" y="20769"/>
                      <a:pt x="21023" y="21600"/>
                      <a:pt x="20310" y="21600"/>
                    </a:cubicBezTo>
                    <a:lnTo>
                      <a:pt x="1290" y="21600"/>
                    </a:lnTo>
                    <a:cubicBezTo>
                      <a:pt x="577"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31" name="image90.tif" descr="image90.tif"/>
              <p:cNvPicPr>
                <a:picLocks noChangeAspect="1"/>
              </p:cNvPicPr>
              <p:nvPr/>
            </p:nvPicPr>
            <p:blipFill>
              <a:blip r:embed="rId3">
                <a:extLst/>
              </a:blip>
              <a:srcRect/>
              <a:stretch>
                <a:fillRect/>
              </a:stretch>
            </p:blipFill>
            <p:spPr>
              <a:xfrm>
                <a:off x="-1" y="-2"/>
                <a:ext cx="5791201" cy="4023123"/>
              </a:xfrm>
              <a:custGeom>
                <a:avLst/>
                <a:gdLst/>
                <a:ahLst/>
                <a:cxnLst>
                  <a:cxn ang="0">
                    <a:pos x="wd2" y="hd2"/>
                  </a:cxn>
                  <a:cxn ang="5400000">
                    <a:pos x="wd2" y="hd2"/>
                  </a:cxn>
                  <a:cxn ang="10800000">
                    <a:pos x="wd2" y="hd2"/>
                  </a:cxn>
                  <a:cxn ang="16200000">
                    <a:pos x="wd2" y="hd2"/>
                  </a:cxn>
                </a:cxnLst>
                <a:rect l="0" t="0" r="r" b="b"/>
                <a:pathLst>
                  <a:path w="21600" h="21600" extrusionOk="0">
                    <a:moveTo>
                      <a:pt x="1289" y="0"/>
                    </a:moveTo>
                    <a:cubicBezTo>
                      <a:pt x="577" y="0"/>
                      <a:pt x="0" y="831"/>
                      <a:pt x="0" y="1856"/>
                    </a:cubicBezTo>
                    <a:lnTo>
                      <a:pt x="0" y="19744"/>
                    </a:lnTo>
                    <a:cubicBezTo>
                      <a:pt x="0" y="20769"/>
                      <a:pt x="577" y="21600"/>
                      <a:pt x="1289" y="21600"/>
                    </a:cubicBezTo>
                    <a:lnTo>
                      <a:pt x="20311" y="21600"/>
                    </a:lnTo>
                    <a:cubicBezTo>
                      <a:pt x="21023" y="21600"/>
                      <a:pt x="21600" y="20769"/>
                      <a:pt x="21600" y="19744"/>
                    </a:cubicBezTo>
                    <a:lnTo>
                      <a:pt x="21600" y="1856"/>
                    </a:lnTo>
                    <a:cubicBezTo>
                      <a:pt x="21600" y="831"/>
                      <a:pt x="21023" y="0"/>
                      <a:pt x="20311" y="0"/>
                    </a:cubicBezTo>
                    <a:lnTo>
                      <a:pt x="1289" y="0"/>
                    </a:lnTo>
                    <a:close/>
                  </a:path>
                </a:pathLst>
              </a:custGeom>
              <a:ln w="12700" cap="flat">
                <a:noFill/>
                <a:miter lim="400000"/>
              </a:ln>
              <a:effectLst>
                <a:reflection stA="38000" endPos="40000" dir="5400000" sy="-100000" algn="bl" rotWithShape="0"/>
              </a:effectLst>
            </p:spPr>
          </p:pic>
        </p:grpSp>
        <p:pic>
          <p:nvPicPr>
            <p:cNvPr id="733" name="Picture 5" descr="Picture 5"/>
            <p:cNvPicPr>
              <a:picLocks noChangeAspect="1"/>
            </p:cNvPicPr>
            <p:nvPr/>
          </p:nvPicPr>
          <p:blipFill>
            <a:blip r:embed="rId4">
              <a:extLst/>
            </a:blip>
            <a:stretch>
              <a:fillRect/>
            </a:stretch>
          </p:blipFill>
          <p:spPr>
            <a:xfrm>
              <a:off x="542694" y="-1"/>
              <a:ext cx="1136103" cy="7762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37</a:t>
            </a:fld>
            <a:endParaRPr/>
          </a:p>
        </p:txBody>
      </p:sp>
      <p:pic>
        <p:nvPicPr>
          <p:cNvPr id="739" name="Content Placeholder 9" descr="Content Placeholder 9"/>
          <p:cNvPicPr>
            <a:picLocks noChangeAspect="1"/>
          </p:cNvPicPr>
          <p:nvPr/>
        </p:nvPicPr>
        <p:blipFill>
          <a:blip r:embed="rId3">
            <a:extLst/>
          </a:blip>
          <a:stretch>
            <a:fillRect/>
          </a:stretch>
        </p:blipFill>
        <p:spPr>
          <a:xfrm>
            <a:off x="685801" y="1143000"/>
            <a:ext cx="2895601" cy="2895601"/>
          </a:xfrm>
          <a:prstGeom prst="rect">
            <a:avLst/>
          </a:prstGeom>
          <a:ln w="12700">
            <a:miter lim="400000"/>
          </a:ln>
        </p:spPr>
      </p:pic>
      <p:grpSp>
        <p:nvGrpSpPr>
          <p:cNvPr id="742" name="Picture 7"/>
          <p:cNvGrpSpPr/>
          <p:nvPr/>
        </p:nvGrpSpPr>
        <p:grpSpPr>
          <a:xfrm>
            <a:off x="3514976" y="3023287"/>
            <a:ext cx="2056372" cy="1714053"/>
            <a:chOff x="0" y="0"/>
            <a:chExt cx="2056371" cy="1714052"/>
          </a:xfrm>
        </p:grpSpPr>
        <p:sp>
          <p:nvSpPr>
            <p:cNvPr id="740" name="Rechteck"/>
            <p:cNvSpPr/>
            <p:nvPr/>
          </p:nvSpPr>
          <p:spPr>
            <a:xfrm rot="20937920">
              <a:off x="116227" y="161695"/>
              <a:ext cx="1823916" cy="1390661"/>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41" name="image93.jpeg" descr="image93.jpeg"/>
            <p:cNvPicPr>
              <a:picLocks noChangeAspect="1"/>
            </p:cNvPicPr>
            <p:nvPr/>
          </p:nvPicPr>
          <p:blipFill>
            <a:blip r:embed="rId4">
              <a:extLst/>
            </a:blip>
            <a:stretch>
              <a:fillRect/>
            </a:stretch>
          </p:blipFill>
          <p:spPr>
            <a:xfrm rot="20937920">
              <a:off x="116227" y="161695"/>
              <a:ext cx="1823916" cy="1390661"/>
            </a:xfrm>
            <a:prstGeom prst="rect">
              <a:avLst/>
            </a:prstGeom>
            <a:ln w="79375" cap="rnd">
              <a:solidFill>
                <a:srgbClr val="FF3399"/>
              </a:solidFill>
              <a:prstDash val="dash"/>
              <a:round/>
            </a:ln>
            <a:effectLst>
              <a:outerShdw blurRad="76200" dir="18900000" rotWithShape="0">
                <a:srgbClr val="000000">
                  <a:alpha val="20000"/>
                </a:srgbClr>
              </a:outerShdw>
            </a:effectLst>
          </p:spPr>
        </p:pic>
      </p:grpSp>
      <p:sp>
        <p:nvSpPr>
          <p:cNvPr id="743"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37</a:t>
            </a:r>
          </a:p>
        </p:txBody>
      </p:sp>
      <p:sp>
        <p:nvSpPr>
          <p:cNvPr id="744" name="Title 3"/>
          <p:cNvSpPr>
            <a:spLocks noGrp="1"/>
          </p:cNvSpPr>
          <p:nvPr>
            <p:ph type="title"/>
          </p:nvPr>
        </p:nvSpPr>
        <p:spPr>
          <a:xfrm>
            <a:off x="533400" y="228600"/>
            <a:ext cx="8229600" cy="914400"/>
          </a:xfrm>
          <a:prstGeom prst="rect">
            <a:avLst/>
          </a:prstGeom>
        </p:spPr>
        <p:txBody>
          <a:bodyPr/>
          <a:lstStyle/>
          <a:p>
            <a:r>
              <a:t>#LikeAGirl Video</a:t>
            </a:r>
          </a:p>
        </p:txBody>
      </p:sp>
      <p:grpSp>
        <p:nvGrpSpPr>
          <p:cNvPr id="747" name="Picture 5"/>
          <p:cNvGrpSpPr/>
          <p:nvPr/>
        </p:nvGrpSpPr>
        <p:grpSpPr>
          <a:xfrm>
            <a:off x="4951456" y="3619989"/>
            <a:ext cx="1983702" cy="1641866"/>
            <a:chOff x="-1" y="0"/>
            <a:chExt cx="1983700" cy="1641865"/>
          </a:xfrm>
        </p:grpSpPr>
        <p:sp>
          <p:nvSpPr>
            <p:cNvPr id="745" name="Rechteck"/>
            <p:cNvSpPr/>
            <p:nvPr/>
          </p:nvSpPr>
          <p:spPr>
            <a:xfrm rot="20998499">
              <a:off x="104255" y="144177"/>
              <a:ext cx="1775188" cy="1353510"/>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46" name="image94.jpeg" descr="image94.jpeg"/>
            <p:cNvPicPr>
              <a:picLocks noChangeAspect="1"/>
            </p:cNvPicPr>
            <p:nvPr/>
          </p:nvPicPr>
          <p:blipFill>
            <a:blip r:embed="rId5">
              <a:extLst/>
            </a:blip>
            <a:stretch>
              <a:fillRect/>
            </a:stretch>
          </p:blipFill>
          <p:spPr>
            <a:xfrm rot="20998499">
              <a:off x="104256" y="144177"/>
              <a:ext cx="1775187" cy="1353510"/>
            </a:xfrm>
            <a:prstGeom prst="rect">
              <a:avLst/>
            </a:prstGeom>
            <a:ln w="79375" cap="rnd">
              <a:solidFill>
                <a:srgbClr val="FF3399"/>
              </a:solidFill>
              <a:prstDash val="dash"/>
              <a:round/>
            </a:ln>
            <a:effectLst>
              <a:outerShdw blurRad="76200" dir="18900000" rotWithShape="0">
                <a:srgbClr val="000000">
                  <a:alpha val="20000"/>
                </a:srgbClr>
              </a:outerShdw>
            </a:effectLst>
          </p:spPr>
        </p:pic>
      </p:grpSp>
      <p:grpSp>
        <p:nvGrpSpPr>
          <p:cNvPr id="750" name="Picture 3"/>
          <p:cNvGrpSpPr/>
          <p:nvPr/>
        </p:nvGrpSpPr>
        <p:grpSpPr>
          <a:xfrm>
            <a:off x="6312346" y="4200074"/>
            <a:ext cx="2091922" cy="1749160"/>
            <a:chOff x="-1" y="0"/>
            <a:chExt cx="2091921" cy="1749159"/>
          </a:xfrm>
        </p:grpSpPr>
        <p:sp>
          <p:nvSpPr>
            <p:cNvPr id="748" name="Rechteck"/>
            <p:cNvSpPr/>
            <p:nvPr/>
          </p:nvSpPr>
          <p:spPr>
            <a:xfrm rot="20910500">
              <a:off x="121847" y="169981"/>
              <a:ext cx="1848223" cy="1409196"/>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49" name="image95.jpeg" descr="image95.jpeg"/>
            <p:cNvPicPr>
              <a:picLocks noChangeAspect="1"/>
            </p:cNvPicPr>
            <p:nvPr/>
          </p:nvPicPr>
          <p:blipFill>
            <a:blip r:embed="rId6">
              <a:extLst/>
            </a:blip>
            <a:stretch>
              <a:fillRect/>
            </a:stretch>
          </p:blipFill>
          <p:spPr>
            <a:xfrm rot="20910500">
              <a:off x="121848" y="169981"/>
              <a:ext cx="1848223" cy="1409196"/>
            </a:xfrm>
            <a:prstGeom prst="rect">
              <a:avLst/>
            </a:prstGeom>
            <a:ln w="79375" cap="rnd">
              <a:solidFill>
                <a:srgbClr val="FF3399"/>
              </a:solidFill>
              <a:prstDash val="dash"/>
              <a:round/>
            </a:ln>
            <a:effectLst>
              <a:outerShdw blurRad="76200" dir="18900000" rotWithShape="0">
                <a:srgbClr val="000000">
                  <a:alpha val="20000"/>
                </a:srgbClr>
              </a:outerShdw>
            </a:effectLst>
          </p:spPr>
        </p:pic>
      </p:grpSp>
      <p:sp>
        <p:nvSpPr>
          <p:cNvPr id="751" name="Textfeld 8"/>
          <p:cNvSpPr/>
          <p:nvPr/>
        </p:nvSpPr>
        <p:spPr>
          <a:xfrm>
            <a:off x="3810000" y="1600199"/>
            <a:ext cx="5029200" cy="6248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latin typeface="+mj-lt"/>
                <a:ea typeface="+mj-ea"/>
                <a:cs typeface="+mj-cs"/>
                <a:sym typeface="Calibri"/>
                <a:hlinkClick r:id="rId7"/>
              </a:defRPr>
            </a:lvl1pPr>
          </a:lstStyle>
          <a:p>
            <a:r>
              <a:rPr>
                <a:hlinkClick r:id="rId7"/>
              </a:rPr>
              <a:t>https://www.youtube.com/watch?v=BzGiF51ZfyM</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38</a:t>
            </a:fld>
            <a:endParaRPr/>
          </a:p>
        </p:txBody>
      </p:sp>
      <p:sp>
        <p:nvSpPr>
          <p:cNvPr id="756"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38</a:t>
            </a:r>
          </a:p>
        </p:txBody>
      </p:sp>
      <p:sp>
        <p:nvSpPr>
          <p:cNvPr id="757" name="Title 3"/>
          <p:cNvSpPr>
            <a:spLocks noGrp="1"/>
          </p:cNvSpPr>
          <p:nvPr>
            <p:ph type="title"/>
          </p:nvPr>
        </p:nvSpPr>
        <p:spPr>
          <a:xfrm>
            <a:off x="533400" y="228600"/>
            <a:ext cx="8229600" cy="914400"/>
          </a:xfrm>
          <a:prstGeom prst="rect">
            <a:avLst/>
          </a:prstGeom>
        </p:spPr>
        <p:txBody>
          <a:bodyPr/>
          <a:lstStyle/>
          <a:p>
            <a:r>
              <a:t>#LikeAGirl Gedankenwolken</a:t>
            </a:r>
          </a:p>
        </p:txBody>
      </p:sp>
      <p:sp>
        <p:nvSpPr>
          <p:cNvPr id="758" name="Rectangle 6"/>
          <p:cNvSpPr/>
          <p:nvPr/>
        </p:nvSpPr>
        <p:spPr>
          <a:xfrm>
            <a:off x="1019406" y="1486404"/>
            <a:ext cx="6934201" cy="355396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FFFFFF"/>
                </a:solidFill>
                <a:latin typeface="Lucida Handwriting"/>
                <a:ea typeface="Lucida Handwriting"/>
                <a:cs typeface="Lucida Handwriting"/>
                <a:sym typeface="Lucida Handwriting"/>
              </a:defRPr>
            </a:pPr>
            <a:r>
              <a:t>In this session, we hope that:</a:t>
            </a:r>
          </a:p>
          <a:p>
            <a:pPr>
              <a:defRPr sz="2400">
                <a:solidFill>
                  <a:srgbClr val="FFFFFF"/>
                </a:solidFill>
                <a:latin typeface="Lucida Handwriting"/>
                <a:ea typeface="Lucida Handwriting"/>
                <a:cs typeface="Lucida Handwriting"/>
                <a:sym typeface="Lucida Handwriting"/>
              </a:defRPr>
            </a:pPr>
            <a:endParaRP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You have learned about Puberty, menstruation and how to cope with it</a:t>
            </a: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You have asked all the questions you always had, but never dared to ask!</a:t>
            </a: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And you had a lot of fun  </a:t>
            </a:r>
            <a:r>
              <a:rPr>
                <a:latin typeface="Wingdings"/>
                <a:ea typeface="Wingdings"/>
                <a:cs typeface="Wingdings"/>
                <a:sym typeface="Wingdings"/>
              </a:rPr>
              <a:t>☺</a:t>
            </a:r>
          </a:p>
        </p:txBody>
      </p:sp>
      <p:grpSp>
        <p:nvGrpSpPr>
          <p:cNvPr id="763" name="Group 17"/>
          <p:cNvGrpSpPr/>
          <p:nvPr/>
        </p:nvGrpSpPr>
        <p:grpSpPr>
          <a:xfrm>
            <a:off x="1752593" y="1295395"/>
            <a:ext cx="5791210" cy="4023155"/>
            <a:chOff x="-2" y="-1"/>
            <a:chExt cx="5791208" cy="4023154"/>
          </a:xfrm>
        </p:grpSpPr>
        <p:grpSp>
          <p:nvGrpSpPr>
            <p:cNvPr id="761" name="Picture 18"/>
            <p:cNvGrpSpPr/>
            <p:nvPr/>
          </p:nvGrpSpPr>
          <p:grpSpPr>
            <a:xfrm>
              <a:off x="-3" y="-2"/>
              <a:ext cx="5791210" cy="4023155"/>
              <a:chOff x="-1" y="-1"/>
              <a:chExt cx="5791208" cy="4023154"/>
            </a:xfrm>
          </p:grpSpPr>
          <p:sp>
            <p:nvSpPr>
              <p:cNvPr id="759" name="Form"/>
              <p:cNvSpPr/>
              <p:nvPr/>
            </p:nvSpPr>
            <p:spPr>
              <a:xfrm>
                <a:off x="-2" y="-2"/>
                <a:ext cx="5791210" cy="4023155"/>
              </a:xfrm>
              <a:custGeom>
                <a:avLst/>
                <a:gdLst/>
                <a:ahLst/>
                <a:cxnLst>
                  <a:cxn ang="0">
                    <a:pos x="wd2" y="hd2"/>
                  </a:cxn>
                  <a:cxn ang="5400000">
                    <a:pos x="wd2" y="hd2"/>
                  </a:cxn>
                  <a:cxn ang="10800000">
                    <a:pos x="wd2" y="hd2"/>
                  </a:cxn>
                  <a:cxn ang="16200000">
                    <a:pos x="wd2" y="hd2"/>
                  </a:cxn>
                </a:cxnLst>
                <a:rect l="0" t="0" r="r" b="b"/>
                <a:pathLst>
                  <a:path w="21600" h="21600" extrusionOk="0">
                    <a:moveTo>
                      <a:pt x="0" y="1856"/>
                    </a:moveTo>
                    <a:cubicBezTo>
                      <a:pt x="0" y="831"/>
                      <a:pt x="577" y="0"/>
                      <a:pt x="1290" y="0"/>
                    </a:cubicBezTo>
                    <a:lnTo>
                      <a:pt x="20310" y="0"/>
                    </a:lnTo>
                    <a:cubicBezTo>
                      <a:pt x="21023" y="0"/>
                      <a:pt x="21600" y="831"/>
                      <a:pt x="21600" y="1856"/>
                    </a:cubicBezTo>
                    <a:lnTo>
                      <a:pt x="21600" y="19744"/>
                    </a:lnTo>
                    <a:cubicBezTo>
                      <a:pt x="21600" y="20769"/>
                      <a:pt x="21023" y="21600"/>
                      <a:pt x="20310" y="21600"/>
                    </a:cubicBezTo>
                    <a:lnTo>
                      <a:pt x="1290" y="21600"/>
                    </a:lnTo>
                    <a:cubicBezTo>
                      <a:pt x="577"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760" name="image90.tif" descr="image90.tif"/>
              <p:cNvPicPr>
                <a:picLocks noChangeAspect="1"/>
              </p:cNvPicPr>
              <p:nvPr/>
            </p:nvPicPr>
            <p:blipFill>
              <a:blip r:embed="rId3">
                <a:extLst/>
              </a:blip>
              <a:srcRect/>
              <a:stretch>
                <a:fillRect/>
              </a:stretch>
            </p:blipFill>
            <p:spPr>
              <a:xfrm>
                <a:off x="-1" y="-2"/>
                <a:ext cx="5791201" cy="4023123"/>
              </a:xfrm>
              <a:custGeom>
                <a:avLst/>
                <a:gdLst/>
                <a:ahLst/>
                <a:cxnLst>
                  <a:cxn ang="0">
                    <a:pos x="wd2" y="hd2"/>
                  </a:cxn>
                  <a:cxn ang="5400000">
                    <a:pos x="wd2" y="hd2"/>
                  </a:cxn>
                  <a:cxn ang="10800000">
                    <a:pos x="wd2" y="hd2"/>
                  </a:cxn>
                  <a:cxn ang="16200000">
                    <a:pos x="wd2" y="hd2"/>
                  </a:cxn>
                </a:cxnLst>
                <a:rect l="0" t="0" r="r" b="b"/>
                <a:pathLst>
                  <a:path w="21600" h="21600" extrusionOk="0">
                    <a:moveTo>
                      <a:pt x="1289" y="0"/>
                    </a:moveTo>
                    <a:cubicBezTo>
                      <a:pt x="577" y="0"/>
                      <a:pt x="0" y="831"/>
                      <a:pt x="0" y="1856"/>
                    </a:cubicBezTo>
                    <a:lnTo>
                      <a:pt x="0" y="19744"/>
                    </a:lnTo>
                    <a:cubicBezTo>
                      <a:pt x="0" y="20769"/>
                      <a:pt x="577" y="21600"/>
                      <a:pt x="1289" y="21600"/>
                    </a:cubicBezTo>
                    <a:lnTo>
                      <a:pt x="20311" y="21600"/>
                    </a:lnTo>
                    <a:cubicBezTo>
                      <a:pt x="21023" y="21600"/>
                      <a:pt x="21600" y="20769"/>
                      <a:pt x="21600" y="19744"/>
                    </a:cubicBezTo>
                    <a:lnTo>
                      <a:pt x="21600" y="1856"/>
                    </a:lnTo>
                    <a:cubicBezTo>
                      <a:pt x="21600" y="831"/>
                      <a:pt x="21023" y="0"/>
                      <a:pt x="20311" y="0"/>
                    </a:cubicBezTo>
                    <a:lnTo>
                      <a:pt x="1289" y="0"/>
                    </a:lnTo>
                    <a:close/>
                  </a:path>
                </a:pathLst>
              </a:custGeom>
              <a:ln w="12700" cap="flat">
                <a:noFill/>
                <a:miter lim="400000"/>
              </a:ln>
              <a:effectLst>
                <a:reflection stA="38000" endPos="40000" dir="5400000" sy="-100000" algn="bl" rotWithShape="0"/>
              </a:effectLst>
            </p:spPr>
          </p:pic>
        </p:grpSp>
        <p:pic>
          <p:nvPicPr>
            <p:cNvPr id="762" name="Picture 19" descr="Picture 19"/>
            <p:cNvPicPr>
              <a:picLocks noChangeAspect="1"/>
            </p:cNvPicPr>
            <p:nvPr/>
          </p:nvPicPr>
          <p:blipFill>
            <a:blip r:embed="rId4">
              <a:extLst/>
            </a:blip>
            <a:stretch>
              <a:fillRect/>
            </a:stretch>
          </p:blipFill>
          <p:spPr>
            <a:xfrm>
              <a:off x="542694" y="-1"/>
              <a:ext cx="1136103" cy="7762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Picture 12" descr="Picture 12"/>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768" name="Picture 2" descr="Picture 2"/>
          <p:cNvPicPr>
            <a:picLocks noChangeAspect="1"/>
          </p:cNvPicPr>
          <p:nvPr/>
        </p:nvPicPr>
        <p:blipFill>
          <a:blip r:embed="rId3">
            <a:extLst/>
          </a:blip>
          <a:stretch>
            <a:fillRect/>
          </a:stretch>
        </p:blipFill>
        <p:spPr>
          <a:xfrm rot="21420921">
            <a:off x="462809" y="2473025"/>
            <a:ext cx="4760968" cy="1672603"/>
          </a:xfrm>
          <a:prstGeom prst="rect">
            <a:avLst/>
          </a:prstGeom>
          <a:ln w="12700">
            <a:miter lim="400000"/>
          </a:ln>
        </p:spPr>
      </p:pic>
      <p:pic>
        <p:nvPicPr>
          <p:cNvPr id="769" name="Picture 1" descr="Picture 1"/>
          <p:cNvPicPr>
            <a:picLocks noChangeAspect="1"/>
          </p:cNvPicPr>
          <p:nvPr/>
        </p:nvPicPr>
        <p:blipFill>
          <a:blip r:embed="rId4">
            <a:extLst/>
          </a:blip>
          <a:stretch>
            <a:fillRect/>
          </a:stretch>
        </p:blipFill>
        <p:spPr>
          <a:xfrm rot="445811">
            <a:off x="475532" y="2346979"/>
            <a:ext cx="5010914" cy="1787383"/>
          </a:xfrm>
          <a:prstGeom prst="rect">
            <a:avLst/>
          </a:prstGeom>
          <a:ln w="12700">
            <a:miter lim="400000"/>
          </a:ln>
        </p:spPr>
      </p:pic>
      <p:sp>
        <p:nvSpPr>
          <p:cNvPr id="770" name="Title 1"/>
          <p:cNvSpPr/>
          <p:nvPr/>
        </p:nvSpPr>
        <p:spPr>
          <a:xfrm>
            <a:off x="-685800" y="2514600"/>
            <a:ext cx="7391400" cy="136207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lgn="ctr">
              <a:defRPr sz="40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lvl1pPr>
          </a:lstStyle>
          <a:p>
            <a:r>
              <a:t>Zusammenfassung</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pic>
        <p:nvPicPr>
          <p:cNvPr id="169" name="Picture 2" descr="Picture 2"/>
          <p:cNvPicPr>
            <a:picLocks noChangeAspect="1"/>
          </p:cNvPicPr>
          <p:nvPr/>
        </p:nvPicPr>
        <p:blipFill>
          <a:blip r:embed="rId3">
            <a:extLst/>
          </a:blip>
          <a:stretch>
            <a:fillRect/>
          </a:stretch>
        </p:blipFill>
        <p:spPr>
          <a:xfrm>
            <a:off x="4114800" y="990600"/>
            <a:ext cx="1568896" cy="5105400"/>
          </a:xfrm>
          <a:prstGeom prst="rect">
            <a:avLst/>
          </a:prstGeom>
          <a:ln w="12700">
            <a:miter lim="400000"/>
          </a:ln>
        </p:spPr>
      </p:pic>
      <p:sp>
        <p:nvSpPr>
          <p:cNvPr id="170" name="Title 1"/>
          <p:cNvSpPr>
            <a:spLocks noGrp="1"/>
          </p:cNvSpPr>
          <p:nvPr>
            <p:ph type="title"/>
          </p:nvPr>
        </p:nvSpPr>
        <p:spPr>
          <a:xfrm>
            <a:off x="838200" y="228600"/>
            <a:ext cx="7467600" cy="655147"/>
          </a:xfrm>
          <a:prstGeom prst="rect">
            <a:avLst/>
          </a:prstGeom>
        </p:spPr>
        <p:txBody>
          <a:bodyPr/>
          <a:lstStyle>
            <a:lvl1pPr defTabSz="886966">
              <a:defRPr sz="3600">
                <a:effectLst>
                  <a:outerShdw blurRad="38100" dist="36957" dir="2700000" rotWithShape="0">
                    <a:srgbClr val="000000">
                      <a:alpha val="43137"/>
                    </a:srgbClr>
                  </a:outerShdw>
                </a:effectLst>
              </a:defRPr>
            </a:lvl1pPr>
          </a:lstStyle>
          <a:p>
            <a:r>
              <a:t>Die Pubertät</a:t>
            </a:r>
          </a:p>
        </p:txBody>
      </p:sp>
      <p:sp>
        <p:nvSpPr>
          <p:cNvPr id="171" name="Slide Number Placeholder 3"/>
          <p:cNvSpPr/>
          <p:nvPr/>
        </p:nvSpPr>
        <p:spPr>
          <a:xfrm>
            <a:off x="152400" y="6372542"/>
            <a:ext cx="4572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4</a:t>
            </a:r>
          </a:p>
        </p:txBody>
      </p:sp>
      <p:sp>
        <p:nvSpPr>
          <p:cNvPr id="172" name="TextBox 9"/>
          <p:cNvSpPr/>
          <p:nvPr/>
        </p:nvSpPr>
        <p:spPr>
          <a:xfrm>
            <a:off x="5261924" y="1253694"/>
            <a:ext cx="1981203" cy="10668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600"/>
              </a:spcBef>
              <a:defRPr sz="2800">
                <a:solidFill>
                  <a:srgbClr val="0070C0"/>
                </a:solidFill>
                <a:latin typeface="+mj-lt"/>
                <a:ea typeface="+mj-ea"/>
                <a:cs typeface="+mj-cs"/>
                <a:sym typeface="Calibri"/>
              </a:defRPr>
            </a:lvl1pPr>
          </a:lstStyle>
          <a:p>
            <a:r>
              <a:t>Dein Körper</a:t>
            </a:r>
          </a:p>
        </p:txBody>
      </p:sp>
      <p:sp>
        <p:nvSpPr>
          <p:cNvPr id="173" name="TextBox 23"/>
          <p:cNvSpPr/>
          <p:nvPr/>
        </p:nvSpPr>
        <p:spPr>
          <a:xfrm>
            <a:off x="1066800" y="2286000"/>
            <a:ext cx="2362200" cy="685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600"/>
              </a:spcBef>
              <a:defRPr sz="2800">
                <a:solidFill>
                  <a:srgbClr val="0070C0"/>
                </a:solidFill>
                <a:latin typeface="+mj-lt"/>
                <a:ea typeface="+mj-ea"/>
                <a:cs typeface="+mj-cs"/>
                <a:sym typeface="Calibri"/>
              </a:defRPr>
            </a:lvl1pPr>
          </a:lstStyle>
          <a:p>
            <a:r>
              <a:t>Dein Gehirn</a:t>
            </a:r>
          </a:p>
        </p:txBody>
      </p:sp>
      <p:grpSp>
        <p:nvGrpSpPr>
          <p:cNvPr id="176" name="Picture 2"/>
          <p:cNvGrpSpPr/>
          <p:nvPr/>
        </p:nvGrpSpPr>
        <p:grpSpPr>
          <a:xfrm>
            <a:off x="914397" y="3047997"/>
            <a:ext cx="2286004" cy="1837771"/>
            <a:chOff x="0" y="0"/>
            <a:chExt cx="2286003" cy="1837769"/>
          </a:xfrm>
        </p:grpSpPr>
        <p:sp>
          <p:nvSpPr>
            <p:cNvPr id="174" name="Form"/>
            <p:cNvSpPr/>
            <p:nvPr/>
          </p:nvSpPr>
          <p:spPr>
            <a:xfrm>
              <a:off x="-1" y="-1"/>
              <a:ext cx="2286004" cy="1837771"/>
            </a:xfrm>
            <a:custGeom>
              <a:avLst/>
              <a:gdLst/>
              <a:ahLst/>
              <a:cxnLst>
                <a:cxn ang="0">
                  <a:pos x="wd2" y="hd2"/>
                </a:cxn>
                <a:cxn ang="5400000">
                  <a:pos x="wd2" y="hd2"/>
                </a:cxn>
                <a:cxn ang="10800000">
                  <a:pos x="wd2" y="hd2"/>
                </a:cxn>
                <a:cxn ang="16200000">
                  <a:pos x="wd2" y="hd2"/>
                </a:cxn>
              </a:cxnLst>
              <a:rect l="0" t="0" r="r" b="b"/>
              <a:pathLst>
                <a:path w="21600" h="21600" extrusionOk="0">
                  <a:moveTo>
                    <a:pt x="0" y="900"/>
                  </a:moveTo>
                  <a:cubicBezTo>
                    <a:pt x="0" y="403"/>
                    <a:pt x="324" y="0"/>
                    <a:pt x="724" y="0"/>
                  </a:cubicBezTo>
                  <a:lnTo>
                    <a:pt x="20876" y="0"/>
                  </a:lnTo>
                  <a:cubicBezTo>
                    <a:pt x="21276" y="0"/>
                    <a:pt x="21600" y="403"/>
                    <a:pt x="21600" y="900"/>
                  </a:cubicBezTo>
                  <a:lnTo>
                    <a:pt x="21600" y="20700"/>
                  </a:lnTo>
                  <a:cubicBezTo>
                    <a:pt x="21600" y="21197"/>
                    <a:pt x="21276" y="21600"/>
                    <a:pt x="20876" y="21600"/>
                  </a:cubicBezTo>
                  <a:lnTo>
                    <a:pt x="724" y="21600"/>
                  </a:lnTo>
                  <a:cubicBezTo>
                    <a:pt x="324" y="21600"/>
                    <a:pt x="0" y="21197"/>
                    <a:pt x="0" y="2070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175" name="image11.png" descr="image11.png"/>
            <p:cNvPicPr>
              <a:picLocks noChangeAspect="1"/>
            </p:cNvPicPr>
            <p:nvPr/>
          </p:nvPicPr>
          <p:blipFill>
            <a:blip r:embed="rId4">
              <a:extLst/>
            </a:blip>
            <a:srcRect/>
            <a:stretch>
              <a:fillRect/>
            </a:stretch>
          </p:blipFill>
          <p:spPr>
            <a:xfrm>
              <a:off x="0" y="0"/>
              <a:ext cx="2286001" cy="1837769"/>
            </a:xfrm>
            <a:custGeom>
              <a:avLst/>
              <a:gdLst/>
              <a:ahLst/>
              <a:cxnLst>
                <a:cxn ang="0">
                  <a:pos x="wd2" y="hd2"/>
                </a:cxn>
                <a:cxn ang="5400000">
                  <a:pos x="wd2" y="hd2"/>
                </a:cxn>
                <a:cxn ang="10800000">
                  <a:pos x="wd2" y="hd2"/>
                </a:cxn>
                <a:cxn ang="16200000">
                  <a:pos x="wd2" y="hd2"/>
                </a:cxn>
              </a:cxnLst>
              <a:rect l="0" t="0" r="r" b="b"/>
              <a:pathLst>
                <a:path w="21600" h="21600" extrusionOk="0">
                  <a:moveTo>
                    <a:pt x="724" y="0"/>
                  </a:moveTo>
                  <a:cubicBezTo>
                    <a:pt x="324" y="0"/>
                    <a:pt x="0" y="403"/>
                    <a:pt x="0" y="900"/>
                  </a:cubicBezTo>
                  <a:lnTo>
                    <a:pt x="0" y="20700"/>
                  </a:lnTo>
                  <a:cubicBezTo>
                    <a:pt x="0" y="21197"/>
                    <a:pt x="324" y="21600"/>
                    <a:pt x="724" y="21600"/>
                  </a:cubicBezTo>
                  <a:lnTo>
                    <a:pt x="20876" y="21600"/>
                  </a:lnTo>
                  <a:cubicBezTo>
                    <a:pt x="21276" y="21600"/>
                    <a:pt x="21600" y="21197"/>
                    <a:pt x="21600" y="20700"/>
                  </a:cubicBezTo>
                  <a:lnTo>
                    <a:pt x="21600" y="900"/>
                  </a:lnTo>
                  <a:cubicBezTo>
                    <a:pt x="21600" y="403"/>
                    <a:pt x="21276" y="0"/>
                    <a:pt x="20876" y="0"/>
                  </a:cubicBezTo>
                  <a:lnTo>
                    <a:pt x="724" y="0"/>
                  </a:lnTo>
                  <a:close/>
                </a:path>
              </a:pathLst>
            </a:custGeom>
            <a:ln w="76200" cap="sq">
              <a:solidFill>
                <a:srgbClr val="EAEAEA"/>
              </a:solidFill>
              <a:prstDash val="solid"/>
              <a:miter lim="800000"/>
            </a:ln>
            <a:effectLst>
              <a:reflection stA="33000" endPos="40000" dir="5400000" sy="-100000" algn="bl" rotWithShape="0"/>
            </a:effectLst>
          </p:spPr>
        </p:pic>
      </p:grpSp>
      <p:sp>
        <p:nvSpPr>
          <p:cNvPr id="177" name="TextBox 29"/>
          <p:cNvSpPr/>
          <p:nvPr/>
        </p:nvSpPr>
        <p:spPr>
          <a:xfrm>
            <a:off x="6496428" y="2286000"/>
            <a:ext cx="2362204" cy="685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600"/>
              </a:spcBef>
              <a:defRPr sz="2800">
                <a:solidFill>
                  <a:srgbClr val="0070C0"/>
                </a:solidFill>
                <a:latin typeface="+mj-lt"/>
                <a:ea typeface="+mj-ea"/>
                <a:cs typeface="+mj-cs"/>
                <a:sym typeface="Calibri"/>
              </a:defRPr>
            </a:lvl1pPr>
          </a:lstStyle>
          <a:p>
            <a:r>
              <a:t>Dein Uterus</a:t>
            </a:r>
          </a:p>
        </p:txBody>
      </p:sp>
      <p:pic>
        <p:nvPicPr>
          <p:cNvPr id="178" name="Picture 4" descr="Picture 4"/>
          <p:cNvPicPr>
            <a:picLocks noChangeAspect="1"/>
          </p:cNvPicPr>
          <p:nvPr/>
        </p:nvPicPr>
        <p:blipFill>
          <a:blip r:embed="rId5">
            <a:extLst/>
          </a:blip>
          <a:stretch>
            <a:fillRect/>
          </a:stretch>
        </p:blipFill>
        <p:spPr>
          <a:xfrm rot="18218273" flipV="1">
            <a:off x="2330138" y="943442"/>
            <a:ext cx="2058891" cy="1605578"/>
          </a:xfrm>
          <a:prstGeom prst="rect">
            <a:avLst/>
          </a:prstGeom>
          <a:ln w="12700">
            <a:miter lim="400000"/>
          </a:ln>
        </p:spPr>
      </p:pic>
      <p:pic>
        <p:nvPicPr>
          <p:cNvPr id="179" name="Picture 15" descr="Picture 15"/>
          <p:cNvPicPr>
            <a:picLocks noChangeAspect="1"/>
          </p:cNvPicPr>
          <p:nvPr/>
        </p:nvPicPr>
        <p:blipFill>
          <a:blip r:embed="rId6">
            <a:extLst/>
          </a:blip>
          <a:stretch>
            <a:fillRect/>
          </a:stretch>
        </p:blipFill>
        <p:spPr>
          <a:xfrm rot="7107563" flipV="1">
            <a:off x="5041026" y="2464055"/>
            <a:ext cx="1633567" cy="1389892"/>
          </a:xfrm>
          <a:prstGeom prst="rect">
            <a:avLst/>
          </a:prstGeom>
          <a:ln w="12700">
            <a:miter lim="400000"/>
          </a:ln>
        </p:spPr>
      </p:pic>
      <p:pic>
        <p:nvPicPr>
          <p:cNvPr id="180" name="Picture 2" descr="Picture 2"/>
          <p:cNvPicPr>
            <a:picLocks noChangeAspect="1"/>
          </p:cNvPicPr>
          <p:nvPr/>
        </p:nvPicPr>
        <p:blipFill>
          <a:blip r:embed="rId7">
            <a:extLst/>
          </a:blip>
          <a:stretch>
            <a:fillRect/>
          </a:stretch>
        </p:blipFill>
        <p:spPr>
          <a:xfrm>
            <a:off x="6172200" y="3048000"/>
            <a:ext cx="2748509" cy="1741136"/>
          </a:xfrm>
          <a:prstGeom prst="rect">
            <a:avLst/>
          </a:prstGeom>
          <a:ln w="12700">
            <a:miter lim="400000"/>
          </a:ln>
        </p:spPr>
      </p:pic>
      <p:pic>
        <p:nvPicPr>
          <p:cNvPr id="181" name="Picture 3" descr="Picture 3"/>
          <p:cNvPicPr>
            <a:picLocks noChangeAspect="1"/>
          </p:cNvPicPr>
          <p:nvPr/>
        </p:nvPicPr>
        <p:blipFill>
          <a:blip r:embed="rId8">
            <a:extLst/>
          </a:blip>
          <a:stretch>
            <a:fillRect/>
          </a:stretch>
        </p:blipFill>
        <p:spPr>
          <a:xfrm>
            <a:off x="4495800" y="3276600"/>
            <a:ext cx="690563" cy="4374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afterEffect">
                                  <p:stCondLst>
                                    <p:cond delay="0"/>
                                  </p:stCondLst>
                                  <p:iterate>
                                    <p:tmAbs val="0"/>
                                  </p:iterate>
                                  <p:childTnLst>
                                    <p:set>
                                      <p:cBhvr>
                                        <p:cTn id="6" fill="hold"/>
                                        <p:tgtEl>
                                          <p:spTgt spid="172"/>
                                        </p:tgtEl>
                                        <p:attrNameLst>
                                          <p:attrName>style.visibility</p:attrName>
                                        </p:attrNameLst>
                                      </p:cBhvr>
                                      <p:to>
                                        <p:strVal val="visible"/>
                                      </p:to>
                                    </p:set>
                                    <p:animEffect transition="in" filter="blinds(horizontal)">
                                      <p:cBhvr>
                                        <p:cTn id="7" dur="500"/>
                                        <p:tgtEl>
                                          <p:spTgt spid="172"/>
                                        </p:tgtEl>
                                      </p:cBhvr>
                                    </p:animEffect>
                                  </p:childTnLst>
                                </p:cTn>
                              </p:par>
                            </p:childTnLst>
                          </p:cTn>
                        </p:par>
                        <p:par>
                          <p:cTn id="8" fill="hold">
                            <p:stCondLst>
                              <p:cond delay="500"/>
                            </p:stCondLst>
                            <p:childTnLst>
                              <p:par>
                                <p:cTn id="9" presetID="3" presetClass="entr" presetSubtype="10" fill="hold" grpId="2" nodeType="afterEffect">
                                  <p:stCondLst>
                                    <p:cond delay="0"/>
                                  </p:stCondLst>
                                  <p:iterate>
                                    <p:tmAbs val="0"/>
                                  </p:iterate>
                                  <p:childTnLst>
                                    <p:set>
                                      <p:cBhvr>
                                        <p:cTn id="10" fill="hold"/>
                                        <p:tgtEl>
                                          <p:spTgt spid="169"/>
                                        </p:tgtEl>
                                        <p:attrNameLst>
                                          <p:attrName>style.visibility</p:attrName>
                                        </p:attrNameLst>
                                      </p:cBhvr>
                                      <p:to>
                                        <p:strVal val="visible"/>
                                      </p:to>
                                    </p:set>
                                    <p:animEffect transition="in" filter="blinds(horizontal)">
                                      <p:cBhvr>
                                        <p:cTn id="11" dur="500"/>
                                        <p:tgtEl>
                                          <p:spTgt spid="169"/>
                                        </p:tgtEl>
                                      </p:cBhvr>
                                    </p:animEffect>
                                  </p:childTnLst>
                                </p:cTn>
                              </p:par>
                            </p:childTnLst>
                          </p:cTn>
                        </p:par>
                        <p:par>
                          <p:cTn id="12" fill="hold">
                            <p:stCondLst>
                              <p:cond delay="1000"/>
                            </p:stCondLst>
                            <p:childTnLst>
                              <p:par>
                                <p:cTn id="13" presetID="23" presetClass="entr" presetSubtype="16" fill="hold" grpId="3" nodeType="afterEffect">
                                  <p:stCondLst>
                                    <p:cond delay="0"/>
                                  </p:stCondLst>
                                  <p:iterate>
                                    <p:tmAbs val="0"/>
                                  </p:iterate>
                                  <p:childTnLst>
                                    <p:set>
                                      <p:cBhvr>
                                        <p:cTn id="14" fill="hold"/>
                                        <p:tgtEl>
                                          <p:spTgt spid="173"/>
                                        </p:tgtEl>
                                        <p:attrNameLst>
                                          <p:attrName>style.visibility</p:attrName>
                                        </p:attrNameLst>
                                      </p:cBhvr>
                                      <p:to>
                                        <p:strVal val="visible"/>
                                      </p:to>
                                    </p:set>
                                    <p:anim calcmode="lin" valueType="num">
                                      <p:cBhvr>
                                        <p:cTn id="15" dur="500" fill="hold"/>
                                        <p:tgtEl>
                                          <p:spTgt spid="173"/>
                                        </p:tgtEl>
                                        <p:attrNameLst>
                                          <p:attrName>ppt_w</p:attrName>
                                        </p:attrNameLst>
                                      </p:cBhvr>
                                      <p:tavLst>
                                        <p:tav tm="0">
                                          <p:val>
                                            <p:fltVal val="0"/>
                                          </p:val>
                                        </p:tav>
                                        <p:tav tm="100000">
                                          <p:val>
                                            <p:strVal val="#ppt_w"/>
                                          </p:val>
                                        </p:tav>
                                      </p:tavLst>
                                    </p:anim>
                                    <p:anim calcmode="lin" valueType="num">
                                      <p:cBhvr>
                                        <p:cTn id="16" dur="500" fill="hold"/>
                                        <p:tgtEl>
                                          <p:spTgt spid="173"/>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grpId="4" nodeType="afterEffect">
                                  <p:stCondLst>
                                    <p:cond delay="0"/>
                                  </p:stCondLst>
                                  <p:iterate>
                                    <p:tmAbs val="0"/>
                                  </p:iterate>
                                  <p:childTnLst>
                                    <p:set>
                                      <p:cBhvr>
                                        <p:cTn id="19" fill="hold"/>
                                        <p:tgtEl>
                                          <p:spTgt spid="176"/>
                                        </p:tgtEl>
                                        <p:attrNameLst>
                                          <p:attrName>style.visibility</p:attrName>
                                        </p:attrNameLst>
                                      </p:cBhvr>
                                      <p:to>
                                        <p:strVal val="visible"/>
                                      </p:to>
                                    </p:set>
                                    <p:anim calcmode="lin" valueType="num">
                                      <p:cBhvr>
                                        <p:cTn id="20" dur="500" fill="hold"/>
                                        <p:tgtEl>
                                          <p:spTgt spid="176"/>
                                        </p:tgtEl>
                                        <p:attrNameLst>
                                          <p:attrName>ppt_w</p:attrName>
                                        </p:attrNameLst>
                                      </p:cBhvr>
                                      <p:tavLst>
                                        <p:tav tm="0">
                                          <p:val>
                                            <p:fltVal val="0"/>
                                          </p:val>
                                        </p:tav>
                                        <p:tav tm="100000">
                                          <p:val>
                                            <p:strVal val="#ppt_w"/>
                                          </p:val>
                                        </p:tav>
                                      </p:tavLst>
                                    </p:anim>
                                    <p:anim calcmode="lin" valueType="num">
                                      <p:cBhvr>
                                        <p:cTn id="21" dur="500" fill="hold"/>
                                        <p:tgtEl>
                                          <p:spTgt spid="176"/>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3" presetClass="entr" presetSubtype="10" fill="hold" grpId="5" nodeType="afterEffect">
                                  <p:stCondLst>
                                    <p:cond delay="0"/>
                                  </p:stCondLst>
                                  <p:iterate>
                                    <p:tmAbs val="0"/>
                                  </p:iterate>
                                  <p:childTnLst>
                                    <p:set>
                                      <p:cBhvr>
                                        <p:cTn id="24" fill="hold"/>
                                        <p:tgtEl>
                                          <p:spTgt spid="177"/>
                                        </p:tgtEl>
                                        <p:attrNameLst>
                                          <p:attrName>style.visibility</p:attrName>
                                        </p:attrNameLst>
                                      </p:cBhvr>
                                      <p:to>
                                        <p:strVal val="visible"/>
                                      </p:to>
                                    </p:set>
                                    <p:animEffect transition="in" filter="blinds(horizontal)">
                                      <p:cBhvr>
                                        <p:cTn id="25"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2" animBg="1" advAuto="0"/>
      <p:bldP spid="172" grpId="1" animBg="1" advAuto="0"/>
      <p:bldP spid="173" grpId="3" animBg="1" advAuto="0"/>
      <p:bldP spid="176" grpId="4" animBg="1" advAuto="0"/>
      <p:bldP spid="177" grpId="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40</a:t>
            </a:fld>
            <a:endParaRPr/>
          </a:p>
        </p:txBody>
      </p:sp>
      <p:sp>
        <p:nvSpPr>
          <p:cNvPr id="773"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40</a:t>
            </a:r>
          </a:p>
        </p:txBody>
      </p:sp>
      <p:sp>
        <p:nvSpPr>
          <p:cNvPr id="774" name="Title 3"/>
          <p:cNvSpPr>
            <a:spLocks noGrp="1"/>
          </p:cNvSpPr>
          <p:nvPr>
            <p:ph type="title"/>
          </p:nvPr>
        </p:nvSpPr>
        <p:spPr>
          <a:xfrm>
            <a:off x="838200" y="228600"/>
            <a:ext cx="7467600" cy="914400"/>
          </a:xfrm>
          <a:prstGeom prst="rect">
            <a:avLst/>
          </a:prstGeom>
        </p:spPr>
        <p:txBody>
          <a:bodyPr/>
          <a:lstStyle/>
          <a:p>
            <a:r>
              <a:t>Zusammenfassung</a:t>
            </a:r>
          </a:p>
        </p:txBody>
      </p:sp>
      <p:pic>
        <p:nvPicPr>
          <p:cNvPr id="775" name="Picture 2" descr="Picture 2"/>
          <p:cNvPicPr>
            <a:picLocks noChangeAspect="1"/>
          </p:cNvPicPr>
          <p:nvPr/>
        </p:nvPicPr>
        <p:blipFill>
          <a:blip r:embed="rId2">
            <a:extLst/>
          </a:blip>
          <a:stretch>
            <a:fillRect/>
          </a:stretch>
        </p:blipFill>
        <p:spPr>
          <a:xfrm>
            <a:off x="591014" y="990600"/>
            <a:ext cx="7790986" cy="4800600"/>
          </a:xfrm>
          <a:prstGeom prst="rect">
            <a:avLst/>
          </a:prstGeom>
          <a:ln w="12700">
            <a:miter lim="400000"/>
          </a:ln>
        </p:spPr>
      </p:pic>
      <p:sp>
        <p:nvSpPr>
          <p:cNvPr id="776" name="Rectangle 6"/>
          <p:cNvSpPr/>
          <p:nvPr/>
        </p:nvSpPr>
        <p:spPr>
          <a:xfrm>
            <a:off x="1019406" y="1486404"/>
            <a:ext cx="6934201" cy="404926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FFFFFF"/>
                </a:solidFill>
                <a:latin typeface="Lucida Handwriting"/>
                <a:ea typeface="Lucida Handwriting"/>
                <a:cs typeface="Lucida Handwriting"/>
                <a:sym typeface="Lucida Handwriting"/>
              </a:defRPr>
            </a:pPr>
            <a:r>
              <a:t>Wir hoffen, dass du …</a:t>
            </a:r>
          </a:p>
          <a:p>
            <a:pPr>
              <a:defRPr sz="2400">
                <a:solidFill>
                  <a:srgbClr val="FFFFFF"/>
                </a:solidFill>
                <a:latin typeface="Lucida Handwriting"/>
                <a:ea typeface="Lucida Handwriting"/>
                <a:cs typeface="Lucida Handwriting"/>
                <a:sym typeface="Lucida Handwriting"/>
              </a:defRPr>
            </a:pPr>
            <a:endParaRP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etwas über die Pubertät, die Menstruation und den Umgang damit gelernt hast.</a:t>
            </a: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alle Fragen gestellt hast, die du schon immer mal loswerden wolltest!</a:t>
            </a: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Alle Antworten bekommen hast </a:t>
            </a:r>
          </a:p>
          <a:p>
            <a:pPr marL="284163" indent="-284163">
              <a:buSzPct val="100000"/>
              <a:buFont typeface="Arial"/>
              <a:buChar char="•"/>
              <a:defRPr sz="2400">
                <a:solidFill>
                  <a:srgbClr val="FFFFFF"/>
                </a:solidFill>
                <a:latin typeface="Lucida Handwriting"/>
                <a:ea typeface="Lucida Handwriting"/>
                <a:cs typeface="Lucida Handwriting"/>
                <a:sym typeface="Lucida Handwriting"/>
              </a:defRPr>
            </a:pPr>
            <a:r>
              <a:t>viel Spaß hattest  </a:t>
            </a:r>
            <a:r>
              <a:rPr>
                <a:latin typeface="Wingdings"/>
                <a:ea typeface="Wingdings"/>
                <a:cs typeface="Wingdings"/>
                <a:sym typeface="Wingdings"/>
              </a:rPr>
              <a: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lide Number Placeholder 3"/>
          <p:cNvSpPr>
            <a:spLocks noGrp="1"/>
          </p:cNvSpPr>
          <p:nvPr>
            <p:ph type="sldNum" sz="quarter" idx="4294967295"/>
          </p:nvPr>
        </p:nvSpPr>
        <p:spPr>
          <a:xfrm>
            <a:off x="8422816" y="6404292"/>
            <a:ext cx="263979"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sp>
        <p:nvSpPr>
          <p:cNvPr id="779" name="Content Placeholder 1"/>
          <p:cNvSpPr>
            <a:spLocks noGrp="1"/>
          </p:cNvSpPr>
          <p:nvPr>
            <p:ph type="body" idx="1"/>
          </p:nvPr>
        </p:nvSpPr>
        <p:spPr>
          <a:xfrm>
            <a:off x="1713238" y="2550319"/>
            <a:ext cx="6934201" cy="4267204"/>
          </a:xfrm>
          <a:prstGeom prst="rect">
            <a:avLst/>
          </a:prstGeom>
        </p:spPr>
        <p:txBody>
          <a:bodyPr/>
          <a:lstStyle>
            <a:lvl1pPr marL="0" indent="0">
              <a:spcBef>
                <a:spcPts val="900"/>
              </a:spcBef>
              <a:buSzTx/>
              <a:buNone/>
              <a:defRPr sz="4000">
                <a:solidFill>
                  <a:srgbClr val="D60093"/>
                </a:solidFill>
                <a:effectLst>
                  <a:outerShdw blurRad="50800" dist="38100" dir="5400000" rotWithShape="0">
                    <a:srgbClr val="000000">
                      <a:alpha val="40000"/>
                    </a:srgbClr>
                  </a:outerShdw>
                </a:effectLst>
              </a:defRPr>
            </a:lvl1pPr>
          </a:lstStyle>
          <a:p>
            <a:r>
              <a:t>                    </a:t>
            </a:r>
          </a:p>
        </p:txBody>
      </p:sp>
      <p:sp>
        <p:nvSpPr>
          <p:cNvPr id="780" name="Slide Number Placeholder 2"/>
          <p:cNvSpPr/>
          <p:nvPr/>
        </p:nvSpPr>
        <p:spPr>
          <a:xfrm>
            <a:off x="152400" y="6372542"/>
            <a:ext cx="3810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41</a:t>
            </a:r>
          </a:p>
        </p:txBody>
      </p:sp>
      <p:sp>
        <p:nvSpPr>
          <p:cNvPr id="781" name="Title 3"/>
          <p:cNvSpPr>
            <a:spLocks noGrp="1"/>
          </p:cNvSpPr>
          <p:nvPr>
            <p:ph type="title"/>
          </p:nvPr>
        </p:nvSpPr>
        <p:spPr>
          <a:xfrm>
            <a:off x="533400" y="2286000"/>
            <a:ext cx="7467600" cy="1143000"/>
          </a:xfrm>
          <a:prstGeom prst="rect">
            <a:avLst/>
          </a:prstGeom>
        </p:spPr>
        <p:txBody>
          <a:bodyPr/>
          <a:lstStyle>
            <a:lvl1pPr>
              <a:defRPr sz="5400"/>
            </a:lvl1pPr>
          </a:lstStyle>
          <a:p>
            <a:r>
              <a:t>Ende</a:t>
            </a:r>
          </a:p>
        </p:txBody>
      </p:sp>
      <p:pic>
        <p:nvPicPr>
          <p:cNvPr id="782" name="Picture 5" descr="Picture 5"/>
          <p:cNvPicPr>
            <a:picLocks noChangeAspect="1"/>
          </p:cNvPicPr>
          <p:nvPr/>
        </p:nvPicPr>
        <p:blipFill>
          <a:blip r:embed="rId2">
            <a:extLst/>
          </a:blip>
          <a:stretch>
            <a:fillRect/>
          </a:stretch>
        </p:blipFill>
        <p:spPr>
          <a:xfrm>
            <a:off x="-20782" y="3005645"/>
            <a:ext cx="9143246" cy="3852356"/>
          </a:xfrm>
          <a:prstGeom prst="rect">
            <a:avLst/>
          </a:prstGeom>
          <a:ln w="12700">
            <a:miter lim="400000"/>
          </a:ln>
        </p:spPr>
      </p:pic>
      <p:pic>
        <p:nvPicPr>
          <p:cNvPr id="783" name="always | themenportal 2zeilen.png" descr="always | themenportal 2zeilen.png"/>
          <p:cNvPicPr>
            <a:picLocks noChangeAspect="1"/>
          </p:cNvPicPr>
          <p:nvPr/>
        </p:nvPicPr>
        <p:blipFill>
          <a:blip r:embed="rId3">
            <a:extLst/>
          </a:blip>
          <a:stretch>
            <a:fillRect/>
          </a:stretch>
        </p:blipFill>
        <p:spPr>
          <a:xfrm>
            <a:off x="306137" y="5380118"/>
            <a:ext cx="2627418" cy="65389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186" name="Slide Number Placeholder 2"/>
          <p:cNvSpPr/>
          <p:nvPr/>
        </p:nvSpPr>
        <p:spPr>
          <a:xfrm>
            <a:off x="152400" y="6372542"/>
            <a:ext cx="4572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5</a:t>
            </a:r>
          </a:p>
        </p:txBody>
      </p:sp>
      <p:sp>
        <p:nvSpPr>
          <p:cNvPr id="187" name="Title 3"/>
          <p:cNvSpPr>
            <a:spLocks noGrp="1"/>
          </p:cNvSpPr>
          <p:nvPr>
            <p:ph type="title"/>
          </p:nvPr>
        </p:nvSpPr>
        <p:spPr>
          <a:xfrm>
            <a:off x="838200" y="228600"/>
            <a:ext cx="7467600" cy="692632"/>
          </a:xfrm>
          <a:prstGeom prst="rect">
            <a:avLst/>
          </a:prstGeom>
        </p:spPr>
        <p:txBody>
          <a:bodyPr/>
          <a:lstStyle>
            <a:lvl1pPr>
              <a:defRPr sz="2800"/>
            </a:lvl1pPr>
          </a:lstStyle>
          <a:p>
            <a:r>
              <a:t>Körperliche Veränderungen in der Pubertät</a:t>
            </a:r>
          </a:p>
        </p:txBody>
      </p:sp>
      <p:sp>
        <p:nvSpPr>
          <p:cNvPr id="188" name="Straight Arrow Connector 20"/>
          <p:cNvSpPr/>
          <p:nvPr/>
        </p:nvSpPr>
        <p:spPr>
          <a:xfrm flipV="1">
            <a:off x="990598" y="1219199"/>
            <a:ext cx="7772403" cy="4114802"/>
          </a:xfrm>
          <a:prstGeom prst="line">
            <a:avLst/>
          </a:prstGeom>
          <a:ln w="76200">
            <a:solidFill>
              <a:schemeClr val="accent5"/>
            </a:solidFill>
            <a:tailEnd type="triangle"/>
          </a:ln>
          <a:effectLst>
            <a:outerShdw blurRad="38100" dist="23000" dir="5400000" rotWithShape="0">
              <a:srgbClr val="000000">
                <a:alpha val="35000"/>
              </a:srgbClr>
            </a:outerShdw>
            <a:reflection stA="52000" endPos="40000" dir="5400000" sy="-100000" algn="bl" rotWithShape="0"/>
          </a:effectLst>
        </p:spPr>
        <p:txBody>
          <a:bodyPr lIns="45718" tIns="45718" rIns="45718" bIns="45718"/>
          <a:lstStyle/>
          <a:p>
            <a:endParaRPr/>
          </a:p>
        </p:txBody>
      </p:sp>
      <p:grpSp>
        <p:nvGrpSpPr>
          <p:cNvPr id="191" name="Picture 2"/>
          <p:cNvGrpSpPr/>
          <p:nvPr/>
        </p:nvGrpSpPr>
        <p:grpSpPr>
          <a:xfrm>
            <a:off x="8000995" y="1600196"/>
            <a:ext cx="969472" cy="1600204"/>
            <a:chOff x="-2" y="-1"/>
            <a:chExt cx="969470" cy="1600203"/>
          </a:xfrm>
        </p:grpSpPr>
        <p:sp>
          <p:nvSpPr>
            <p:cNvPr id="189" name="Form"/>
            <p:cNvSpPr/>
            <p:nvPr/>
          </p:nvSpPr>
          <p:spPr>
            <a:xfrm>
              <a:off x="-3" y="-2"/>
              <a:ext cx="969472" cy="1600205"/>
            </a:xfrm>
            <a:custGeom>
              <a:avLst/>
              <a:gdLst/>
              <a:ahLst/>
              <a:cxnLst>
                <a:cxn ang="0">
                  <a:pos x="wd2" y="hd2"/>
                </a:cxn>
                <a:cxn ang="5400000">
                  <a:pos x="wd2" y="hd2"/>
                </a:cxn>
                <a:cxn ang="10800000">
                  <a:pos x="wd2" y="hd2"/>
                </a:cxn>
                <a:cxn ang="16200000">
                  <a:pos x="wd2" y="hd2"/>
                </a:cxn>
              </a:cxnLst>
              <a:rect l="0" t="0" r="r" b="b"/>
              <a:pathLst>
                <a:path w="21600" h="21600" extrusionOk="0">
                  <a:moveTo>
                    <a:pt x="0" y="1125"/>
                  </a:moveTo>
                  <a:cubicBezTo>
                    <a:pt x="0" y="504"/>
                    <a:pt x="831" y="0"/>
                    <a:pt x="1856" y="0"/>
                  </a:cubicBezTo>
                  <a:lnTo>
                    <a:pt x="19744" y="0"/>
                  </a:lnTo>
                  <a:cubicBezTo>
                    <a:pt x="20769" y="0"/>
                    <a:pt x="21600" y="504"/>
                    <a:pt x="21600" y="1125"/>
                  </a:cubicBezTo>
                  <a:lnTo>
                    <a:pt x="21600" y="20475"/>
                  </a:lnTo>
                  <a:cubicBezTo>
                    <a:pt x="21600" y="21096"/>
                    <a:pt x="20769" y="21600"/>
                    <a:pt x="19744" y="21600"/>
                  </a:cubicBezTo>
                  <a:lnTo>
                    <a:pt x="1856" y="21600"/>
                  </a:lnTo>
                  <a:cubicBezTo>
                    <a:pt x="831" y="21600"/>
                    <a:pt x="0" y="21096"/>
                    <a:pt x="0" y="20475"/>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190" name="image15.png" descr="image15.png"/>
            <p:cNvPicPr>
              <a:picLocks noChangeAspect="1"/>
            </p:cNvPicPr>
            <p:nvPr/>
          </p:nvPicPr>
          <p:blipFill>
            <a:blip r:embed="rId3">
              <a:extLst/>
            </a:blip>
            <a:srcRect/>
            <a:stretch>
              <a:fillRect/>
            </a:stretch>
          </p:blipFill>
          <p:spPr>
            <a:xfrm>
              <a:off x="-2" y="-1"/>
              <a:ext cx="969470" cy="1600201"/>
            </a:xfrm>
            <a:custGeom>
              <a:avLst/>
              <a:gdLst/>
              <a:ahLst/>
              <a:cxnLst>
                <a:cxn ang="0">
                  <a:pos x="wd2" y="hd2"/>
                </a:cxn>
                <a:cxn ang="5400000">
                  <a:pos x="wd2" y="hd2"/>
                </a:cxn>
                <a:cxn ang="10800000">
                  <a:pos x="wd2" y="hd2"/>
                </a:cxn>
                <a:cxn ang="16200000">
                  <a:pos x="wd2" y="hd2"/>
                </a:cxn>
              </a:cxnLst>
              <a:rect l="0" t="0" r="r" b="b"/>
              <a:pathLst>
                <a:path w="21600" h="21600" extrusionOk="0">
                  <a:moveTo>
                    <a:pt x="1857" y="0"/>
                  </a:moveTo>
                  <a:cubicBezTo>
                    <a:pt x="832" y="0"/>
                    <a:pt x="0" y="504"/>
                    <a:pt x="0" y="1125"/>
                  </a:cubicBezTo>
                  <a:lnTo>
                    <a:pt x="0" y="20475"/>
                  </a:lnTo>
                  <a:cubicBezTo>
                    <a:pt x="0" y="21096"/>
                    <a:pt x="832" y="21600"/>
                    <a:pt x="1857" y="21600"/>
                  </a:cubicBezTo>
                  <a:lnTo>
                    <a:pt x="19743" y="21600"/>
                  </a:lnTo>
                  <a:cubicBezTo>
                    <a:pt x="20768" y="21600"/>
                    <a:pt x="21600" y="21096"/>
                    <a:pt x="21600" y="20475"/>
                  </a:cubicBezTo>
                  <a:lnTo>
                    <a:pt x="21600" y="1125"/>
                  </a:lnTo>
                  <a:cubicBezTo>
                    <a:pt x="21600" y="504"/>
                    <a:pt x="20768" y="0"/>
                    <a:pt x="19743" y="0"/>
                  </a:cubicBezTo>
                  <a:lnTo>
                    <a:pt x="1857" y="0"/>
                  </a:lnTo>
                  <a:close/>
                </a:path>
              </a:pathLst>
            </a:custGeom>
            <a:ln w="12700" cap="flat">
              <a:noFill/>
              <a:miter lim="400000"/>
            </a:ln>
            <a:effectLst>
              <a:reflection stA="38000" endPos="40000" dir="5400000" sy="-100000" algn="bl" rotWithShape="0"/>
            </a:effectLst>
          </p:spPr>
        </p:pic>
      </p:grpSp>
      <p:grpSp>
        <p:nvGrpSpPr>
          <p:cNvPr id="194" name="Picture 3"/>
          <p:cNvGrpSpPr/>
          <p:nvPr/>
        </p:nvGrpSpPr>
        <p:grpSpPr>
          <a:xfrm>
            <a:off x="5562595" y="2648346"/>
            <a:ext cx="1066806" cy="2685658"/>
            <a:chOff x="-1" y="0"/>
            <a:chExt cx="1066805" cy="2685657"/>
          </a:xfrm>
        </p:grpSpPr>
        <p:sp>
          <p:nvSpPr>
            <p:cNvPr id="192" name="Form"/>
            <p:cNvSpPr/>
            <p:nvPr/>
          </p:nvSpPr>
          <p:spPr>
            <a:xfrm>
              <a:off x="-2" y="-1"/>
              <a:ext cx="1066807" cy="2685658"/>
            </a:xfrm>
            <a:custGeom>
              <a:avLst/>
              <a:gdLst/>
              <a:ahLst/>
              <a:cxnLst>
                <a:cxn ang="0">
                  <a:pos x="wd2" y="hd2"/>
                </a:cxn>
                <a:cxn ang="5400000">
                  <a:pos x="wd2" y="hd2"/>
                </a:cxn>
                <a:cxn ang="10800000">
                  <a:pos x="wd2" y="hd2"/>
                </a:cxn>
                <a:cxn ang="16200000">
                  <a:pos x="wd2" y="hd2"/>
                </a:cxn>
              </a:cxnLst>
              <a:rect l="0" t="0" r="r" b="b"/>
              <a:pathLst>
                <a:path w="21600" h="21600" extrusionOk="0">
                  <a:moveTo>
                    <a:pt x="0" y="737"/>
                  </a:moveTo>
                  <a:cubicBezTo>
                    <a:pt x="0" y="330"/>
                    <a:pt x="831" y="0"/>
                    <a:pt x="1856" y="0"/>
                  </a:cubicBezTo>
                  <a:lnTo>
                    <a:pt x="19744" y="0"/>
                  </a:lnTo>
                  <a:cubicBezTo>
                    <a:pt x="20769" y="0"/>
                    <a:pt x="21600" y="330"/>
                    <a:pt x="21600" y="737"/>
                  </a:cubicBezTo>
                  <a:lnTo>
                    <a:pt x="21600" y="20863"/>
                  </a:lnTo>
                  <a:cubicBezTo>
                    <a:pt x="21600" y="21270"/>
                    <a:pt x="20769" y="21600"/>
                    <a:pt x="19744" y="21600"/>
                  </a:cubicBezTo>
                  <a:lnTo>
                    <a:pt x="1856" y="21600"/>
                  </a:lnTo>
                  <a:cubicBezTo>
                    <a:pt x="831" y="21600"/>
                    <a:pt x="0" y="21270"/>
                    <a:pt x="0" y="20863"/>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193" name="image16.png" descr="image16.png"/>
            <p:cNvPicPr>
              <a:picLocks noChangeAspect="1"/>
            </p:cNvPicPr>
            <p:nvPr/>
          </p:nvPicPr>
          <p:blipFill>
            <a:blip r:embed="rId4">
              <a:extLst/>
            </a:blip>
            <a:srcRect/>
            <a:stretch>
              <a:fillRect/>
            </a:stretch>
          </p:blipFill>
          <p:spPr>
            <a:xfrm>
              <a:off x="0" y="0"/>
              <a:ext cx="1066801" cy="2685654"/>
            </a:xfrm>
            <a:custGeom>
              <a:avLst/>
              <a:gdLst/>
              <a:ahLst/>
              <a:cxnLst>
                <a:cxn ang="0">
                  <a:pos x="wd2" y="hd2"/>
                </a:cxn>
                <a:cxn ang="5400000">
                  <a:pos x="wd2" y="hd2"/>
                </a:cxn>
                <a:cxn ang="10800000">
                  <a:pos x="wd2" y="hd2"/>
                </a:cxn>
                <a:cxn ang="16200000">
                  <a:pos x="wd2" y="hd2"/>
                </a:cxn>
              </a:cxnLst>
              <a:rect l="0" t="0" r="r" b="b"/>
              <a:pathLst>
                <a:path w="21600" h="21600" extrusionOk="0">
                  <a:moveTo>
                    <a:pt x="1856" y="0"/>
                  </a:moveTo>
                  <a:cubicBezTo>
                    <a:pt x="831" y="0"/>
                    <a:pt x="0" y="330"/>
                    <a:pt x="0" y="737"/>
                  </a:cubicBezTo>
                  <a:lnTo>
                    <a:pt x="0" y="20863"/>
                  </a:lnTo>
                  <a:cubicBezTo>
                    <a:pt x="0" y="21270"/>
                    <a:pt x="831" y="21600"/>
                    <a:pt x="1856" y="21600"/>
                  </a:cubicBezTo>
                  <a:lnTo>
                    <a:pt x="19744" y="21600"/>
                  </a:lnTo>
                  <a:cubicBezTo>
                    <a:pt x="20769" y="21600"/>
                    <a:pt x="21600" y="21270"/>
                    <a:pt x="21600" y="20863"/>
                  </a:cubicBezTo>
                  <a:lnTo>
                    <a:pt x="21600" y="737"/>
                  </a:lnTo>
                  <a:cubicBezTo>
                    <a:pt x="21600" y="330"/>
                    <a:pt x="20769" y="0"/>
                    <a:pt x="19744" y="0"/>
                  </a:cubicBezTo>
                  <a:lnTo>
                    <a:pt x="1856" y="0"/>
                  </a:lnTo>
                  <a:close/>
                </a:path>
              </a:pathLst>
            </a:custGeom>
            <a:ln w="12700" cap="flat">
              <a:noFill/>
              <a:miter lim="400000"/>
            </a:ln>
            <a:effectLst>
              <a:reflection stA="38000" endPos="40000" dir="5400000" sy="-100000" algn="bl" rotWithShape="0"/>
            </a:effectLst>
          </p:spPr>
        </p:pic>
      </p:grpSp>
      <p:grpSp>
        <p:nvGrpSpPr>
          <p:cNvPr id="197" name="Picture 4"/>
          <p:cNvGrpSpPr/>
          <p:nvPr/>
        </p:nvGrpSpPr>
        <p:grpSpPr>
          <a:xfrm>
            <a:off x="4326579" y="3276595"/>
            <a:ext cx="1007425" cy="1524005"/>
            <a:chOff x="-1" y="-1"/>
            <a:chExt cx="1007424" cy="1524003"/>
          </a:xfrm>
        </p:grpSpPr>
        <p:sp>
          <p:nvSpPr>
            <p:cNvPr id="195" name="Form"/>
            <p:cNvSpPr/>
            <p:nvPr/>
          </p:nvSpPr>
          <p:spPr>
            <a:xfrm>
              <a:off x="-2" y="-2"/>
              <a:ext cx="1007426" cy="1524005"/>
            </a:xfrm>
            <a:custGeom>
              <a:avLst/>
              <a:gdLst/>
              <a:ahLst/>
              <a:cxnLst>
                <a:cxn ang="0">
                  <a:pos x="wd2" y="hd2"/>
                </a:cxn>
                <a:cxn ang="5400000">
                  <a:pos x="wd2" y="hd2"/>
                </a:cxn>
                <a:cxn ang="10800000">
                  <a:pos x="wd2" y="hd2"/>
                </a:cxn>
                <a:cxn ang="16200000">
                  <a:pos x="wd2" y="hd2"/>
                </a:cxn>
              </a:cxnLst>
              <a:rect l="0" t="0" r="r" b="b"/>
              <a:pathLst>
                <a:path w="21600" h="21600" extrusionOk="0">
                  <a:moveTo>
                    <a:pt x="0" y="1227"/>
                  </a:moveTo>
                  <a:cubicBezTo>
                    <a:pt x="0" y="549"/>
                    <a:pt x="831" y="0"/>
                    <a:pt x="1856" y="0"/>
                  </a:cubicBezTo>
                  <a:lnTo>
                    <a:pt x="19744" y="0"/>
                  </a:lnTo>
                  <a:cubicBezTo>
                    <a:pt x="20769" y="0"/>
                    <a:pt x="21600" y="549"/>
                    <a:pt x="21600" y="1227"/>
                  </a:cubicBezTo>
                  <a:lnTo>
                    <a:pt x="21600" y="20373"/>
                  </a:lnTo>
                  <a:cubicBezTo>
                    <a:pt x="21600" y="21051"/>
                    <a:pt x="20769" y="21600"/>
                    <a:pt x="19744" y="21600"/>
                  </a:cubicBezTo>
                  <a:lnTo>
                    <a:pt x="1856" y="21600"/>
                  </a:lnTo>
                  <a:cubicBezTo>
                    <a:pt x="831" y="21600"/>
                    <a:pt x="0" y="21051"/>
                    <a:pt x="0" y="20373"/>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196" name="image17.png" descr="image17.png"/>
            <p:cNvPicPr>
              <a:picLocks noChangeAspect="1"/>
            </p:cNvPicPr>
            <p:nvPr/>
          </p:nvPicPr>
          <p:blipFill>
            <a:blip r:embed="rId5">
              <a:extLst/>
            </a:blip>
            <a:srcRect r="14"/>
            <a:stretch>
              <a:fillRect/>
            </a:stretch>
          </p:blipFill>
          <p:spPr>
            <a:xfrm>
              <a:off x="-2" y="-1"/>
              <a:ext cx="1007270" cy="1524001"/>
            </a:xfrm>
            <a:custGeom>
              <a:avLst/>
              <a:gdLst/>
              <a:ahLst/>
              <a:cxnLst>
                <a:cxn ang="0">
                  <a:pos x="wd2" y="hd2"/>
                </a:cxn>
                <a:cxn ang="5400000">
                  <a:pos x="wd2" y="hd2"/>
                </a:cxn>
                <a:cxn ang="10800000">
                  <a:pos x="wd2" y="hd2"/>
                </a:cxn>
                <a:cxn ang="16200000">
                  <a:pos x="wd2" y="hd2"/>
                </a:cxn>
              </a:cxnLst>
              <a:rect l="0" t="0" r="r" b="b"/>
              <a:pathLst>
                <a:path w="21600" h="21600" extrusionOk="0">
                  <a:moveTo>
                    <a:pt x="1855" y="0"/>
                  </a:moveTo>
                  <a:cubicBezTo>
                    <a:pt x="830" y="0"/>
                    <a:pt x="0" y="549"/>
                    <a:pt x="0" y="1226"/>
                  </a:cubicBezTo>
                  <a:lnTo>
                    <a:pt x="0" y="20374"/>
                  </a:lnTo>
                  <a:cubicBezTo>
                    <a:pt x="0" y="21051"/>
                    <a:pt x="830" y="21600"/>
                    <a:pt x="1855" y="21600"/>
                  </a:cubicBezTo>
                  <a:lnTo>
                    <a:pt x="19745" y="21600"/>
                  </a:lnTo>
                  <a:cubicBezTo>
                    <a:pt x="20770" y="21600"/>
                    <a:pt x="21600" y="21051"/>
                    <a:pt x="21600" y="20374"/>
                  </a:cubicBezTo>
                  <a:lnTo>
                    <a:pt x="21600" y="1226"/>
                  </a:lnTo>
                  <a:cubicBezTo>
                    <a:pt x="21600" y="549"/>
                    <a:pt x="20770" y="0"/>
                    <a:pt x="19745" y="0"/>
                  </a:cubicBezTo>
                  <a:lnTo>
                    <a:pt x="1855" y="0"/>
                  </a:lnTo>
                  <a:close/>
                </a:path>
              </a:pathLst>
            </a:custGeom>
            <a:ln w="12700" cap="flat">
              <a:noFill/>
              <a:miter lim="400000"/>
            </a:ln>
            <a:effectLst>
              <a:reflection stA="38000" endPos="40000" dir="5400000" sy="-100000" algn="bl" rotWithShape="0"/>
            </a:effectLst>
          </p:spPr>
        </p:pic>
      </p:grpSp>
      <p:grpSp>
        <p:nvGrpSpPr>
          <p:cNvPr id="200" name="Picture 5"/>
          <p:cNvGrpSpPr/>
          <p:nvPr/>
        </p:nvGrpSpPr>
        <p:grpSpPr>
          <a:xfrm>
            <a:off x="1741712" y="4483552"/>
            <a:ext cx="727537" cy="1091300"/>
            <a:chOff x="-1" y="0"/>
            <a:chExt cx="727536" cy="1091298"/>
          </a:xfrm>
        </p:grpSpPr>
        <p:sp>
          <p:nvSpPr>
            <p:cNvPr id="198" name="Form"/>
            <p:cNvSpPr/>
            <p:nvPr/>
          </p:nvSpPr>
          <p:spPr>
            <a:xfrm>
              <a:off x="-2" y="-1"/>
              <a:ext cx="727538" cy="1091299"/>
            </a:xfrm>
            <a:custGeom>
              <a:avLst/>
              <a:gdLst/>
              <a:ahLst/>
              <a:cxnLst>
                <a:cxn ang="0">
                  <a:pos x="wd2" y="hd2"/>
                </a:cxn>
                <a:cxn ang="5400000">
                  <a:pos x="wd2" y="hd2"/>
                </a:cxn>
                <a:cxn ang="10800000">
                  <a:pos x="wd2" y="hd2"/>
                </a:cxn>
                <a:cxn ang="16200000">
                  <a:pos x="wd2" y="hd2"/>
                </a:cxn>
              </a:cxnLst>
              <a:rect l="0" t="0" r="r" b="b"/>
              <a:pathLst>
                <a:path w="21600" h="21600" extrusionOk="0">
                  <a:moveTo>
                    <a:pt x="0" y="1238"/>
                  </a:moveTo>
                  <a:cubicBezTo>
                    <a:pt x="0" y="554"/>
                    <a:pt x="831" y="0"/>
                    <a:pt x="1856" y="0"/>
                  </a:cubicBezTo>
                  <a:lnTo>
                    <a:pt x="19744" y="0"/>
                  </a:lnTo>
                  <a:cubicBezTo>
                    <a:pt x="20769" y="0"/>
                    <a:pt x="21600" y="554"/>
                    <a:pt x="21600" y="1238"/>
                  </a:cubicBezTo>
                  <a:lnTo>
                    <a:pt x="21600" y="20362"/>
                  </a:lnTo>
                  <a:cubicBezTo>
                    <a:pt x="21600" y="21046"/>
                    <a:pt x="20769" y="21600"/>
                    <a:pt x="19744" y="21600"/>
                  </a:cubicBezTo>
                  <a:lnTo>
                    <a:pt x="1856" y="21600"/>
                  </a:lnTo>
                  <a:cubicBezTo>
                    <a:pt x="831" y="21600"/>
                    <a:pt x="0" y="21046"/>
                    <a:pt x="0" y="20362"/>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199" name="image18.png" descr="image18.png"/>
            <p:cNvPicPr>
              <a:picLocks noChangeAspect="1"/>
            </p:cNvPicPr>
            <p:nvPr/>
          </p:nvPicPr>
          <p:blipFill>
            <a:blip r:embed="rId6">
              <a:extLst/>
            </a:blip>
            <a:srcRect r="7"/>
            <a:stretch>
              <a:fillRect/>
            </a:stretch>
          </p:blipFill>
          <p:spPr>
            <a:xfrm>
              <a:off x="1" y="-1"/>
              <a:ext cx="727472" cy="109129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cubicBezTo>
                    <a:pt x="837" y="0"/>
                    <a:pt x="0" y="558"/>
                    <a:pt x="0" y="1241"/>
                  </a:cubicBezTo>
                  <a:lnTo>
                    <a:pt x="0" y="20359"/>
                  </a:lnTo>
                  <a:cubicBezTo>
                    <a:pt x="0" y="21042"/>
                    <a:pt x="837" y="21600"/>
                    <a:pt x="1862" y="21600"/>
                  </a:cubicBezTo>
                  <a:lnTo>
                    <a:pt x="19750" y="21600"/>
                  </a:lnTo>
                  <a:cubicBezTo>
                    <a:pt x="20775" y="21600"/>
                    <a:pt x="21600" y="21042"/>
                    <a:pt x="21600" y="20359"/>
                  </a:cubicBezTo>
                  <a:lnTo>
                    <a:pt x="21600" y="1241"/>
                  </a:lnTo>
                  <a:cubicBezTo>
                    <a:pt x="21600" y="558"/>
                    <a:pt x="20775" y="0"/>
                    <a:pt x="19750" y="0"/>
                  </a:cubicBezTo>
                  <a:lnTo>
                    <a:pt x="1862" y="0"/>
                  </a:lnTo>
                  <a:close/>
                </a:path>
              </a:pathLst>
            </a:custGeom>
            <a:ln w="12700" cap="flat">
              <a:noFill/>
              <a:miter lim="400000"/>
            </a:ln>
            <a:effectLst>
              <a:reflection stA="38000" endPos="40000" dir="5400000" sy="-100000" algn="bl" rotWithShape="0"/>
            </a:effectLst>
          </p:spPr>
        </p:pic>
      </p:grpSp>
      <p:grpSp>
        <p:nvGrpSpPr>
          <p:cNvPr id="203" name="Picture 6"/>
          <p:cNvGrpSpPr/>
          <p:nvPr/>
        </p:nvGrpSpPr>
        <p:grpSpPr>
          <a:xfrm>
            <a:off x="6782775" y="2140428"/>
            <a:ext cx="913428" cy="1593376"/>
            <a:chOff x="0" y="-1"/>
            <a:chExt cx="913426" cy="1593374"/>
          </a:xfrm>
        </p:grpSpPr>
        <p:sp>
          <p:nvSpPr>
            <p:cNvPr id="201" name="Form"/>
            <p:cNvSpPr/>
            <p:nvPr/>
          </p:nvSpPr>
          <p:spPr>
            <a:xfrm>
              <a:off x="-1" y="-2"/>
              <a:ext cx="913426" cy="1593375"/>
            </a:xfrm>
            <a:custGeom>
              <a:avLst/>
              <a:gdLst/>
              <a:ahLst/>
              <a:cxnLst>
                <a:cxn ang="0">
                  <a:pos x="wd2" y="hd2"/>
                </a:cxn>
                <a:cxn ang="5400000">
                  <a:pos x="wd2" y="hd2"/>
                </a:cxn>
                <a:cxn ang="10800000">
                  <a:pos x="wd2" y="hd2"/>
                </a:cxn>
                <a:cxn ang="16200000">
                  <a:pos x="wd2" y="hd2"/>
                </a:cxn>
              </a:cxnLst>
              <a:rect l="0" t="0" r="r" b="b"/>
              <a:pathLst>
                <a:path w="21600" h="21600" extrusionOk="0">
                  <a:moveTo>
                    <a:pt x="0" y="1064"/>
                  </a:moveTo>
                  <a:cubicBezTo>
                    <a:pt x="0" y="476"/>
                    <a:pt x="831" y="0"/>
                    <a:pt x="1856" y="0"/>
                  </a:cubicBezTo>
                  <a:lnTo>
                    <a:pt x="19744" y="0"/>
                  </a:lnTo>
                  <a:cubicBezTo>
                    <a:pt x="20769" y="0"/>
                    <a:pt x="21600" y="476"/>
                    <a:pt x="21600" y="1064"/>
                  </a:cubicBezTo>
                  <a:lnTo>
                    <a:pt x="21600" y="20536"/>
                  </a:lnTo>
                  <a:cubicBezTo>
                    <a:pt x="21600" y="21124"/>
                    <a:pt x="20769" y="21600"/>
                    <a:pt x="19744" y="21600"/>
                  </a:cubicBezTo>
                  <a:lnTo>
                    <a:pt x="1856" y="21600"/>
                  </a:lnTo>
                  <a:cubicBezTo>
                    <a:pt x="831" y="21600"/>
                    <a:pt x="0" y="21124"/>
                    <a:pt x="0" y="20536"/>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202" name="image19.png" descr="image19.png"/>
            <p:cNvPicPr>
              <a:picLocks noChangeAspect="1"/>
            </p:cNvPicPr>
            <p:nvPr/>
          </p:nvPicPr>
          <p:blipFill>
            <a:blip r:embed="rId7">
              <a:extLst/>
            </a:blip>
            <a:srcRect/>
            <a:stretch>
              <a:fillRect/>
            </a:stretch>
          </p:blipFill>
          <p:spPr>
            <a:xfrm>
              <a:off x="0" y="-2"/>
              <a:ext cx="913426" cy="1593376"/>
            </a:xfrm>
            <a:custGeom>
              <a:avLst/>
              <a:gdLst/>
              <a:ahLst/>
              <a:cxnLst>
                <a:cxn ang="0">
                  <a:pos x="wd2" y="hd2"/>
                </a:cxn>
                <a:cxn ang="5400000">
                  <a:pos x="wd2" y="hd2"/>
                </a:cxn>
                <a:cxn ang="10800000">
                  <a:pos x="wd2" y="hd2"/>
                </a:cxn>
                <a:cxn ang="16200000">
                  <a:pos x="wd2" y="hd2"/>
                </a:cxn>
              </a:cxnLst>
              <a:rect l="0" t="0" r="r" b="b"/>
              <a:pathLst>
                <a:path w="21600" h="21600" extrusionOk="0">
                  <a:moveTo>
                    <a:pt x="1858" y="0"/>
                  </a:moveTo>
                  <a:cubicBezTo>
                    <a:pt x="833" y="0"/>
                    <a:pt x="0" y="478"/>
                    <a:pt x="0" y="1065"/>
                  </a:cubicBezTo>
                  <a:lnTo>
                    <a:pt x="0" y="20535"/>
                  </a:lnTo>
                  <a:cubicBezTo>
                    <a:pt x="0" y="21122"/>
                    <a:pt x="833" y="21600"/>
                    <a:pt x="1858" y="21600"/>
                  </a:cubicBezTo>
                  <a:lnTo>
                    <a:pt x="19742" y="21600"/>
                  </a:lnTo>
                  <a:cubicBezTo>
                    <a:pt x="20767" y="21600"/>
                    <a:pt x="21600" y="21122"/>
                    <a:pt x="21600" y="20535"/>
                  </a:cubicBezTo>
                  <a:lnTo>
                    <a:pt x="21600" y="1065"/>
                  </a:lnTo>
                  <a:cubicBezTo>
                    <a:pt x="21600" y="478"/>
                    <a:pt x="20767" y="0"/>
                    <a:pt x="19742" y="0"/>
                  </a:cubicBezTo>
                  <a:lnTo>
                    <a:pt x="1858" y="0"/>
                  </a:lnTo>
                  <a:close/>
                </a:path>
              </a:pathLst>
            </a:custGeom>
            <a:ln w="12700" cap="flat">
              <a:noFill/>
              <a:miter lim="400000"/>
            </a:ln>
            <a:effectLst>
              <a:reflection stA="38000" endPos="40000" dir="5400000" sy="-100000" algn="bl" rotWithShape="0"/>
            </a:effectLst>
          </p:spPr>
        </p:pic>
      </p:grpSp>
      <p:grpSp>
        <p:nvGrpSpPr>
          <p:cNvPr id="206" name="Picture 7"/>
          <p:cNvGrpSpPr/>
          <p:nvPr/>
        </p:nvGrpSpPr>
        <p:grpSpPr>
          <a:xfrm>
            <a:off x="3047999" y="3962395"/>
            <a:ext cx="844432" cy="1524005"/>
            <a:chOff x="0" y="-1"/>
            <a:chExt cx="844431" cy="1524003"/>
          </a:xfrm>
        </p:grpSpPr>
        <p:sp>
          <p:nvSpPr>
            <p:cNvPr id="204" name="Form"/>
            <p:cNvSpPr/>
            <p:nvPr/>
          </p:nvSpPr>
          <p:spPr>
            <a:xfrm>
              <a:off x="0" y="-2"/>
              <a:ext cx="844432" cy="1524005"/>
            </a:xfrm>
            <a:custGeom>
              <a:avLst/>
              <a:gdLst/>
              <a:ahLst/>
              <a:cxnLst>
                <a:cxn ang="0">
                  <a:pos x="wd2" y="hd2"/>
                </a:cxn>
                <a:cxn ang="5400000">
                  <a:pos x="wd2" y="hd2"/>
                </a:cxn>
                <a:cxn ang="10800000">
                  <a:pos x="wd2" y="hd2"/>
                </a:cxn>
                <a:cxn ang="16200000">
                  <a:pos x="wd2" y="hd2"/>
                </a:cxn>
              </a:cxnLst>
              <a:rect l="0" t="0" r="r" b="b"/>
              <a:pathLst>
                <a:path w="21600" h="21600" extrusionOk="0">
                  <a:moveTo>
                    <a:pt x="0" y="1029"/>
                  </a:moveTo>
                  <a:cubicBezTo>
                    <a:pt x="0" y="460"/>
                    <a:pt x="831" y="0"/>
                    <a:pt x="1856" y="0"/>
                  </a:cubicBezTo>
                  <a:lnTo>
                    <a:pt x="19744" y="0"/>
                  </a:lnTo>
                  <a:cubicBezTo>
                    <a:pt x="20769" y="0"/>
                    <a:pt x="21600" y="460"/>
                    <a:pt x="21600" y="1029"/>
                  </a:cubicBezTo>
                  <a:lnTo>
                    <a:pt x="21600" y="20571"/>
                  </a:lnTo>
                  <a:cubicBezTo>
                    <a:pt x="21600" y="21140"/>
                    <a:pt x="20769" y="21600"/>
                    <a:pt x="19744" y="21600"/>
                  </a:cubicBezTo>
                  <a:lnTo>
                    <a:pt x="1856" y="21600"/>
                  </a:lnTo>
                  <a:cubicBezTo>
                    <a:pt x="831" y="21600"/>
                    <a:pt x="0" y="21140"/>
                    <a:pt x="0" y="20571"/>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205" name="image20.png" descr="image20.png"/>
            <p:cNvPicPr>
              <a:picLocks noChangeAspect="1"/>
            </p:cNvPicPr>
            <p:nvPr/>
          </p:nvPicPr>
          <p:blipFill>
            <a:blip r:embed="rId8">
              <a:extLst/>
            </a:blip>
            <a:srcRect/>
            <a:stretch>
              <a:fillRect/>
            </a:stretch>
          </p:blipFill>
          <p:spPr>
            <a:xfrm>
              <a:off x="0" y="-1"/>
              <a:ext cx="844432" cy="1524001"/>
            </a:xfrm>
            <a:custGeom>
              <a:avLst/>
              <a:gdLst/>
              <a:ahLst/>
              <a:cxnLst>
                <a:cxn ang="0">
                  <a:pos x="wd2" y="hd2"/>
                </a:cxn>
                <a:cxn ang="5400000">
                  <a:pos x="wd2" y="hd2"/>
                </a:cxn>
                <a:cxn ang="10800000">
                  <a:pos x="wd2" y="hd2"/>
                </a:cxn>
                <a:cxn ang="16200000">
                  <a:pos x="wd2" y="hd2"/>
                </a:cxn>
              </a:cxnLst>
              <a:rect l="0" t="0" r="r" b="b"/>
              <a:pathLst>
                <a:path w="21600" h="21600" extrusionOk="0">
                  <a:moveTo>
                    <a:pt x="1858" y="0"/>
                  </a:moveTo>
                  <a:cubicBezTo>
                    <a:pt x="832" y="0"/>
                    <a:pt x="0" y="461"/>
                    <a:pt x="0" y="1029"/>
                  </a:cubicBezTo>
                  <a:lnTo>
                    <a:pt x="0" y="20571"/>
                  </a:lnTo>
                  <a:cubicBezTo>
                    <a:pt x="0" y="21139"/>
                    <a:pt x="832" y="21600"/>
                    <a:pt x="1858" y="21600"/>
                  </a:cubicBezTo>
                  <a:lnTo>
                    <a:pt x="19742" y="21600"/>
                  </a:lnTo>
                  <a:cubicBezTo>
                    <a:pt x="20768" y="21600"/>
                    <a:pt x="21600" y="21139"/>
                    <a:pt x="21600" y="20571"/>
                  </a:cubicBezTo>
                  <a:lnTo>
                    <a:pt x="21600" y="1029"/>
                  </a:lnTo>
                  <a:cubicBezTo>
                    <a:pt x="21600" y="461"/>
                    <a:pt x="20768" y="0"/>
                    <a:pt x="19742" y="0"/>
                  </a:cubicBezTo>
                  <a:lnTo>
                    <a:pt x="1858" y="0"/>
                  </a:lnTo>
                  <a:close/>
                </a:path>
              </a:pathLst>
            </a:custGeom>
            <a:ln w="12700" cap="flat">
              <a:noFill/>
              <a:miter lim="400000"/>
            </a:ln>
            <a:effectLst>
              <a:reflection stA="38000" endPos="40000" dir="5400000" sy="-100000" algn="bl" rotWithShape="0"/>
            </a:effectLst>
          </p:spPr>
        </p:pic>
      </p:grpSp>
      <p:grpSp>
        <p:nvGrpSpPr>
          <p:cNvPr id="209" name="TextBox 11"/>
          <p:cNvGrpSpPr/>
          <p:nvPr/>
        </p:nvGrpSpPr>
        <p:grpSpPr>
          <a:xfrm>
            <a:off x="2362200" y="3505200"/>
            <a:ext cx="762000" cy="609600"/>
            <a:chOff x="0" y="0"/>
            <a:chExt cx="762000" cy="609600"/>
          </a:xfrm>
        </p:grpSpPr>
        <p:sp>
          <p:nvSpPr>
            <p:cNvPr id="207" name="Abgerundetes Rechteck"/>
            <p:cNvSpPr/>
            <p:nvPr/>
          </p:nvSpPr>
          <p:spPr>
            <a:xfrm>
              <a:off x="0" y="0"/>
              <a:ext cx="762000" cy="609600"/>
            </a:xfrm>
            <a:prstGeom prst="roundRect">
              <a:avLst>
                <a:gd name="adj" fmla="val 16667"/>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marL="342900" indent="-342900" algn="ctr">
                <a:spcBef>
                  <a:spcPts val="400"/>
                </a:spcBef>
                <a:defRPr>
                  <a:solidFill>
                    <a:srgbClr val="FFFFFF"/>
                  </a:solidFill>
                  <a:latin typeface="+mj-lt"/>
                  <a:ea typeface="+mj-ea"/>
                  <a:cs typeface="+mj-cs"/>
                  <a:sym typeface="Calibri"/>
                </a:defRPr>
              </a:pPr>
              <a:endParaRPr/>
            </a:p>
          </p:txBody>
        </p:sp>
        <p:sp>
          <p:nvSpPr>
            <p:cNvPr id="208" name="11"/>
            <p:cNvSpPr/>
            <p:nvPr/>
          </p:nvSpPr>
          <p:spPr>
            <a:xfrm>
              <a:off x="29756" y="29756"/>
              <a:ext cx="702489"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342900" indent="-342900" algn="ctr">
                <a:spcBef>
                  <a:spcPts val="700"/>
                </a:spcBef>
                <a:defRPr sz="3200" b="1">
                  <a:solidFill>
                    <a:srgbClr val="FF00FF"/>
                  </a:solidFill>
                  <a:effectLst>
                    <a:outerShdw blurRad="38100" dist="38100" dir="2700000" rotWithShape="0">
                      <a:srgbClr val="000000">
                        <a:alpha val="43137"/>
                      </a:srgbClr>
                    </a:outerShdw>
                  </a:effectLst>
                  <a:latin typeface="+mj-lt"/>
                  <a:ea typeface="+mj-ea"/>
                  <a:cs typeface="+mj-cs"/>
                  <a:sym typeface="Calibri"/>
                </a:defRPr>
              </a:lvl1pPr>
            </a:lstStyle>
            <a:p>
              <a:r>
                <a:t>11</a:t>
              </a:r>
            </a:p>
          </p:txBody>
        </p:sp>
      </p:grpSp>
      <p:grpSp>
        <p:nvGrpSpPr>
          <p:cNvPr id="212" name="TextBox 16"/>
          <p:cNvGrpSpPr/>
          <p:nvPr/>
        </p:nvGrpSpPr>
        <p:grpSpPr>
          <a:xfrm>
            <a:off x="1100093" y="4038600"/>
            <a:ext cx="762004" cy="609600"/>
            <a:chOff x="0" y="0"/>
            <a:chExt cx="762003" cy="609600"/>
          </a:xfrm>
        </p:grpSpPr>
        <p:sp>
          <p:nvSpPr>
            <p:cNvPr id="210" name="Abgerundetes Rechteck"/>
            <p:cNvSpPr/>
            <p:nvPr/>
          </p:nvSpPr>
          <p:spPr>
            <a:xfrm>
              <a:off x="-1" y="0"/>
              <a:ext cx="762004" cy="609600"/>
            </a:xfrm>
            <a:prstGeom prst="roundRect">
              <a:avLst>
                <a:gd name="adj" fmla="val 16667"/>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marL="342900" indent="-342900" algn="ctr">
                <a:spcBef>
                  <a:spcPts val="400"/>
                </a:spcBef>
                <a:defRPr>
                  <a:solidFill>
                    <a:srgbClr val="FFFFFF"/>
                  </a:solidFill>
                  <a:latin typeface="+mj-lt"/>
                  <a:ea typeface="+mj-ea"/>
                  <a:cs typeface="+mj-cs"/>
                  <a:sym typeface="Calibri"/>
                </a:defRPr>
              </a:pPr>
              <a:endParaRPr/>
            </a:p>
          </p:txBody>
        </p:sp>
        <p:sp>
          <p:nvSpPr>
            <p:cNvPr id="211" name="10"/>
            <p:cNvSpPr/>
            <p:nvPr/>
          </p:nvSpPr>
          <p:spPr>
            <a:xfrm>
              <a:off x="29757" y="29756"/>
              <a:ext cx="702488"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342900" indent="-342900" algn="ctr">
                <a:spcBef>
                  <a:spcPts val="700"/>
                </a:spcBef>
                <a:defRPr sz="3200" b="1">
                  <a:solidFill>
                    <a:srgbClr val="FF00FF"/>
                  </a:solidFill>
                  <a:effectLst>
                    <a:outerShdw blurRad="38100" dist="38100" dir="2700000" rotWithShape="0">
                      <a:srgbClr val="000000">
                        <a:alpha val="43137"/>
                      </a:srgbClr>
                    </a:outerShdw>
                  </a:effectLst>
                  <a:latin typeface="+mj-lt"/>
                  <a:ea typeface="+mj-ea"/>
                  <a:cs typeface="+mj-cs"/>
                  <a:sym typeface="Calibri"/>
                </a:defRPr>
              </a:lvl1pPr>
            </a:lstStyle>
            <a:p>
              <a:r>
                <a:t>10</a:t>
              </a:r>
            </a:p>
          </p:txBody>
        </p:sp>
      </p:grpSp>
      <p:grpSp>
        <p:nvGrpSpPr>
          <p:cNvPr id="215" name="TextBox 17"/>
          <p:cNvGrpSpPr/>
          <p:nvPr/>
        </p:nvGrpSpPr>
        <p:grpSpPr>
          <a:xfrm>
            <a:off x="7315200" y="1066800"/>
            <a:ext cx="762000" cy="609600"/>
            <a:chOff x="0" y="0"/>
            <a:chExt cx="762000" cy="609600"/>
          </a:xfrm>
        </p:grpSpPr>
        <p:sp>
          <p:nvSpPr>
            <p:cNvPr id="213" name="Abgerundetes Rechteck"/>
            <p:cNvSpPr/>
            <p:nvPr/>
          </p:nvSpPr>
          <p:spPr>
            <a:xfrm>
              <a:off x="0" y="0"/>
              <a:ext cx="762000" cy="609600"/>
            </a:xfrm>
            <a:prstGeom prst="roundRect">
              <a:avLst>
                <a:gd name="adj" fmla="val 16667"/>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marL="342900" indent="-342900" algn="ctr">
                <a:spcBef>
                  <a:spcPts val="400"/>
                </a:spcBef>
                <a:defRPr>
                  <a:solidFill>
                    <a:srgbClr val="FFFFFF"/>
                  </a:solidFill>
                  <a:latin typeface="+mj-lt"/>
                  <a:ea typeface="+mj-ea"/>
                  <a:cs typeface="+mj-cs"/>
                  <a:sym typeface="Calibri"/>
                </a:defRPr>
              </a:pPr>
              <a:endParaRPr/>
            </a:p>
          </p:txBody>
        </p:sp>
        <p:sp>
          <p:nvSpPr>
            <p:cNvPr id="214" name="15"/>
            <p:cNvSpPr/>
            <p:nvPr/>
          </p:nvSpPr>
          <p:spPr>
            <a:xfrm>
              <a:off x="29756" y="29756"/>
              <a:ext cx="702489"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342900" indent="-342900" algn="ctr">
                <a:spcBef>
                  <a:spcPts val="700"/>
                </a:spcBef>
                <a:defRPr sz="3200" b="1">
                  <a:solidFill>
                    <a:srgbClr val="FF00FF"/>
                  </a:solidFill>
                  <a:effectLst>
                    <a:outerShdw blurRad="38100" dist="38100" dir="2700000" rotWithShape="0">
                      <a:srgbClr val="000000">
                        <a:alpha val="43137"/>
                      </a:srgbClr>
                    </a:outerShdw>
                  </a:effectLst>
                  <a:latin typeface="+mj-lt"/>
                  <a:ea typeface="+mj-ea"/>
                  <a:cs typeface="+mj-cs"/>
                  <a:sym typeface="Calibri"/>
                </a:defRPr>
              </a:lvl1pPr>
            </a:lstStyle>
            <a:p>
              <a:r>
                <a:t>15</a:t>
              </a:r>
            </a:p>
          </p:txBody>
        </p:sp>
      </p:grpSp>
      <p:grpSp>
        <p:nvGrpSpPr>
          <p:cNvPr id="218" name="TextBox 18"/>
          <p:cNvGrpSpPr/>
          <p:nvPr/>
        </p:nvGrpSpPr>
        <p:grpSpPr>
          <a:xfrm>
            <a:off x="6172200" y="1683230"/>
            <a:ext cx="762000" cy="609603"/>
            <a:chOff x="0" y="0"/>
            <a:chExt cx="762000" cy="609602"/>
          </a:xfrm>
        </p:grpSpPr>
        <p:sp>
          <p:nvSpPr>
            <p:cNvPr id="216" name="Abgerundetes Rechteck"/>
            <p:cNvSpPr/>
            <p:nvPr/>
          </p:nvSpPr>
          <p:spPr>
            <a:xfrm>
              <a:off x="0" y="0"/>
              <a:ext cx="762000" cy="609603"/>
            </a:xfrm>
            <a:prstGeom prst="roundRect">
              <a:avLst>
                <a:gd name="adj" fmla="val 16667"/>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marL="342900" indent="-342900" algn="ctr">
                <a:spcBef>
                  <a:spcPts val="400"/>
                </a:spcBef>
                <a:defRPr>
                  <a:solidFill>
                    <a:srgbClr val="FFFFFF"/>
                  </a:solidFill>
                  <a:latin typeface="+mj-lt"/>
                  <a:ea typeface="+mj-ea"/>
                  <a:cs typeface="+mj-cs"/>
                  <a:sym typeface="Calibri"/>
                </a:defRPr>
              </a:pPr>
              <a:endParaRPr/>
            </a:p>
          </p:txBody>
        </p:sp>
        <p:sp>
          <p:nvSpPr>
            <p:cNvPr id="217" name="14"/>
            <p:cNvSpPr/>
            <p:nvPr/>
          </p:nvSpPr>
          <p:spPr>
            <a:xfrm>
              <a:off x="29756" y="29757"/>
              <a:ext cx="702489"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342900" indent="-342900" algn="ctr">
                <a:spcBef>
                  <a:spcPts val="700"/>
                </a:spcBef>
                <a:defRPr sz="3200" b="1">
                  <a:solidFill>
                    <a:srgbClr val="FF00FF"/>
                  </a:solidFill>
                  <a:effectLst>
                    <a:outerShdw blurRad="38100" dist="38100" dir="2700000" rotWithShape="0">
                      <a:srgbClr val="000000">
                        <a:alpha val="43137"/>
                      </a:srgbClr>
                    </a:outerShdw>
                  </a:effectLst>
                  <a:latin typeface="+mj-lt"/>
                  <a:ea typeface="+mj-ea"/>
                  <a:cs typeface="+mj-cs"/>
                  <a:sym typeface="Calibri"/>
                </a:defRPr>
              </a:lvl1pPr>
            </a:lstStyle>
            <a:p>
              <a:r>
                <a:t>14</a:t>
              </a:r>
            </a:p>
          </p:txBody>
        </p:sp>
      </p:grpSp>
      <p:grpSp>
        <p:nvGrpSpPr>
          <p:cNvPr id="221" name="TextBox 19"/>
          <p:cNvGrpSpPr/>
          <p:nvPr/>
        </p:nvGrpSpPr>
        <p:grpSpPr>
          <a:xfrm>
            <a:off x="4876800" y="2286000"/>
            <a:ext cx="762000" cy="609600"/>
            <a:chOff x="0" y="0"/>
            <a:chExt cx="762000" cy="609600"/>
          </a:xfrm>
        </p:grpSpPr>
        <p:sp>
          <p:nvSpPr>
            <p:cNvPr id="219" name="Abgerundetes Rechteck"/>
            <p:cNvSpPr/>
            <p:nvPr/>
          </p:nvSpPr>
          <p:spPr>
            <a:xfrm>
              <a:off x="0" y="0"/>
              <a:ext cx="762000" cy="609600"/>
            </a:xfrm>
            <a:prstGeom prst="roundRect">
              <a:avLst>
                <a:gd name="adj" fmla="val 16667"/>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marL="342900" indent="-342900" algn="ctr">
                <a:spcBef>
                  <a:spcPts val="400"/>
                </a:spcBef>
                <a:defRPr>
                  <a:solidFill>
                    <a:srgbClr val="FFFFFF"/>
                  </a:solidFill>
                  <a:latin typeface="+mj-lt"/>
                  <a:ea typeface="+mj-ea"/>
                  <a:cs typeface="+mj-cs"/>
                  <a:sym typeface="Calibri"/>
                </a:defRPr>
              </a:pPr>
              <a:endParaRPr/>
            </a:p>
          </p:txBody>
        </p:sp>
        <p:sp>
          <p:nvSpPr>
            <p:cNvPr id="220" name="13"/>
            <p:cNvSpPr/>
            <p:nvPr/>
          </p:nvSpPr>
          <p:spPr>
            <a:xfrm>
              <a:off x="29756" y="29756"/>
              <a:ext cx="702489"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342900" indent="-342900" algn="ctr">
                <a:spcBef>
                  <a:spcPts val="700"/>
                </a:spcBef>
                <a:defRPr sz="3200" b="1">
                  <a:solidFill>
                    <a:srgbClr val="FF00FF"/>
                  </a:solidFill>
                  <a:effectLst>
                    <a:outerShdw blurRad="38100" dist="38100" dir="2700000" rotWithShape="0">
                      <a:srgbClr val="000000">
                        <a:alpha val="43137"/>
                      </a:srgbClr>
                    </a:outerShdw>
                  </a:effectLst>
                  <a:latin typeface="+mj-lt"/>
                  <a:ea typeface="+mj-ea"/>
                  <a:cs typeface="+mj-cs"/>
                  <a:sym typeface="Calibri"/>
                </a:defRPr>
              </a:lvl1pPr>
            </a:lstStyle>
            <a:p>
              <a:r>
                <a:t>13</a:t>
              </a:r>
            </a:p>
          </p:txBody>
        </p:sp>
      </p:grpSp>
      <p:grpSp>
        <p:nvGrpSpPr>
          <p:cNvPr id="224" name="TextBox 21"/>
          <p:cNvGrpSpPr/>
          <p:nvPr/>
        </p:nvGrpSpPr>
        <p:grpSpPr>
          <a:xfrm>
            <a:off x="3733800" y="2819400"/>
            <a:ext cx="762000" cy="609600"/>
            <a:chOff x="0" y="0"/>
            <a:chExt cx="762000" cy="609600"/>
          </a:xfrm>
        </p:grpSpPr>
        <p:sp>
          <p:nvSpPr>
            <p:cNvPr id="222" name="Abgerundetes Rechteck"/>
            <p:cNvSpPr/>
            <p:nvPr/>
          </p:nvSpPr>
          <p:spPr>
            <a:xfrm>
              <a:off x="0" y="0"/>
              <a:ext cx="762000" cy="609600"/>
            </a:xfrm>
            <a:prstGeom prst="roundRect">
              <a:avLst>
                <a:gd name="adj" fmla="val 16667"/>
              </a:avLst>
            </a:prstGeom>
            <a:gradFill flip="none" rotWithShape="1">
              <a:gsLst>
                <a:gs pos="0">
                  <a:srgbClr val="2A869F"/>
                </a:gs>
                <a:gs pos="80000">
                  <a:srgbClr val="37B1D1"/>
                </a:gs>
                <a:gs pos="100000">
                  <a:srgbClr val="34B3D5"/>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t">
              <a:noAutofit/>
            </a:bodyPr>
            <a:lstStyle/>
            <a:p>
              <a:pPr marL="342900" indent="-342900" algn="ctr">
                <a:spcBef>
                  <a:spcPts val="400"/>
                </a:spcBef>
                <a:defRPr>
                  <a:solidFill>
                    <a:srgbClr val="FFFFFF"/>
                  </a:solidFill>
                  <a:latin typeface="+mj-lt"/>
                  <a:ea typeface="+mj-ea"/>
                  <a:cs typeface="+mj-cs"/>
                  <a:sym typeface="Calibri"/>
                </a:defRPr>
              </a:pPr>
              <a:endParaRPr/>
            </a:p>
          </p:txBody>
        </p:sp>
        <p:sp>
          <p:nvSpPr>
            <p:cNvPr id="223" name="12"/>
            <p:cNvSpPr/>
            <p:nvPr/>
          </p:nvSpPr>
          <p:spPr>
            <a:xfrm>
              <a:off x="29756" y="29756"/>
              <a:ext cx="702489" cy="561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marL="342900" indent="-342900" algn="ctr">
                <a:spcBef>
                  <a:spcPts val="700"/>
                </a:spcBef>
                <a:defRPr sz="3200" b="1">
                  <a:solidFill>
                    <a:srgbClr val="FF00FF"/>
                  </a:solidFill>
                  <a:effectLst>
                    <a:outerShdw blurRad="38100" dist="38100" dir="2700000" rotWithShape="0">
                      <a:srgbClr val="000000">
                        <a:alpha val="43137"/>
                      </a:srgbClr>
                    </a:outerShdw>
                  </a:effectLst>
                  <a:latin typeface="+mj-lt"/>
                  <a:ea typeface="+mj-ea"/>
                  <a:cs typeface="+mj-cs"/>
                  <a:sym typeface="Calibri"/>
                </a:defRPr>
              </a:lvl1pPr>
            </a:lstStyle>
            <a:p>
              <a:r>
                <a:t>12</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229" name="Slide Number Placeholder 2"/>
          <p:cNvSpPr/>
          <p:nvPr/>
        </p:nvSpPr>
        <p:spPr>
          <a:xfrm>
            <a:off x="152400" y="6372542"/>
            <a:ext cx="457200"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6</a:t>
            </a:r>
          </a:p>
        </p:txBody>
      </p:sp>
      <p:sp>
        <p:nvSpPr>
          <p:cNvPr id="230" name="Title 3"/>
          <p:cNvSpPr>
            <a:spLocks noGrp="1"/>
          </p:cNvSpPr>
          <p:nvPr>
            <p:ph type="title"/>
          </p:nvPr>
        </p:nvSpPr>
        <p:spPr>
          <a:xfrm>
            <a:off x="762000" y="228600"/>
            <a:ext cx="7467600" cy="688715"/>
          </a:xfrm>
          <a:prstGeom prst="rect">
            <a:avLst/>
          </a:prstGeom>
        </p:spPr>
        <p:txBody>
          <a:bodyPr/>
          <a:lstStyle>
            <a:lvl1pPr>
              <a:defRPr sz="2800"/>
            </a:lvl1pPr>
          </a:lstStyle>
          <a:p>
            <a:r>
              <a:t>Emotionale Veränderungen in der Pubertät</a:t>
            </a:r>
          </a:p>
        </p:txBody>
      </p:sp>
      <p:grpSp>
        <p:nvGrpSpPr>
          <p:cNvPr id="254" name="Diagram 5"/>
          <p:cNvGrpSpPr/>
          <p:nvPr/>
        </p:nvGrpSpPr>
        <p:grpSpPr>
          <a:xfrm>
            <a:off x="2274406" y="1297542"/>
            <a:ext cx="4479825" cy="4034315"/>
            <a:chOff x="-2" y="-2"/>
            <a:chExt cx="4479823" cy="4034313"/>
          </a:xfrm>
        </p:grpSpPr>
        <p:grpSp>
          <p:nvGrpSpPr>
            <p:cNvPr id="233" name="Gruppieren"/>
            <p:cNvGrpSpPr/>
            <p:nvPr/>
          </p:nvGrpSpPr>
          <p:grpSpPr>
            <a:xfrm>
              <a:off x="1447787" y="1445652"/>
              <a:ext cx="1673321" cy="1371325"/>
              <a:chOff x="0" y="0"/>
              <a:chExt cx="1673319" cy="1371324"/>
            </a:xfrm>
          </p:grpSpPr>
          <p:sp>
            <p:nvSpPr>
              <p:cNvPr id="231" name="Oval"/>
              <p:cNvSpPr/>
              <p:nvPr/>
            </p:nvSpPr>
            <p:spPr>
              <a:xfrm>
                <a:off x="-1" y="-1"/>
                <a:ext cx="1673321" cy="1371325"/>
              </a:xfrm>
              <a:prstGeom prst="ellipse">
                <a:avLst/>
              </a:prstGeom>
              <a:blipFill rotWithShape="1">
                <a:blip r:embed="rId3"/>
                <a:srcRect/>
                <a:stretch>
                  <a:fillRect/>
                </a:stretch>
              </a:blip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1066800">
                  <a:lnSpc>
                    <a:spcPct val="90000"/>
                  </a:lnSpc>
                  <a:spcBef>
                    <a:spcPts val="700"/>
                  </a:spcBef>
                  <a:defRPr sz="2000" b="1">
                    <a:solidFill>
                      <a:srgbClr val="00B0F0"/>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232" name="Pubertät…"/>
              <p:cNvSpPr/>
              <p:nvPr/>
            </p:nvSpPr>
            <p:spPr>
              <a:xfrm>
                <a:off x="245050" y="317360"/>
                <a:ext cx="1183215" cy="736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0480" tIns="30480" rIns="30480" bIns="30480" numCol="1" anchor="ctr">
                <a:spAutoFit/>
              </a:bodyPr>
              <a:lstStyle>
                <a:lvl1pPr algn="ctr" defTabSz="1066800">
                  <a:lnSpc>
                    <a:spcPct val="90000"/>
                  </a:lnSpc>
                  <a:spcBef>
                    <a:spcPts val="1000"/>
                  </a:spcBef>
                  <a:defRPr sz="2400" b="1">
                    <a:solidFill>
                      <a:srgbClr val="00B0F0"/>
                    </a:solidFill>
                    <a:effectLst>
                      <a:outerShdw blurRad="38100" dist="38100" dir="2700000" rotWithShape="0">
                        <a:srgbClr val="000000">
                          <a:alpha val="43137"/>
                        </a:srgbClr>
                      </a:outerShdw>
                    </a:effectLst>
                    <a:latin typeface="+mj-lt"/>
                    <a:ea typeface="+mj-ea"/>
                    <a:cs typeface="+mj-cs"/>
                    <a:sym typeface="Calibri"/>
                  </a:defRPr>
                </a:lvl1pPr>
              </a:lstStyle>
              <a:p>
                <a:r>
                  <a:t>Pubertät…</a:t>
                </a:r>
              </a:p>
            </p:txBody>
          </p:sp>
        </p:grpSp>
        <p:sp>
          <p:nvSpPr>
            <p:cNvPr id="234" name="Form"/>
            <p:cNvSpPr/>
            <p:nvPr/>
          </p:nvSpPr>
          <p:spPr>
            <a:xfrm>
              <a:off x="2112410" y="1208018"/>
              <a:ext cx="388351" cy="238698"/>
            </a:xfrm>
            <a:custGeom>
              <a:avLst/>
              <a:gdLst/>
              <a:ahLst/>
              <a:cxnLst>
                <a:cxn ang="0">
                  <a:pos x="wd2" y="hd2"/>
                </a:cxn>
                <a:cxn ang="5400000">
                  <a:pos x="wd2" y="hd2"/>
                </a:cxn>
                <a:cxn ang="10800000">
                  <a:pos x="wd2" y="hd2"/>
                </a:cxn>
                <a:cxn ang="16200000">
                  <a:pos x="wd2" y="hd2"/>
                </a:cxn>
              </a:cxnLst>
              <a:rect l="0" t="0" r="r" b="b"/>
              <a:pathLst>
                <a:path w="21600" h="21600" extrusionOk="0">
                  <a:moveTo>
                    <a:pt x="4201" y="21220"/>
                  </a:moveTo>
                  <a:lnTo>
                    <a:pt x="4320" y="10515"/>
                  </a:lnTo>
                  <a:lnTo>
                    <a:pt x="0" y="10388"/>
                  </a:lnTo>
                  <a:lnTo>
                    <a:pt x="10919" y="0"/>
                  </a:lnTo>
                  <a:lnTo>
                    <a:pt x="21600" y="11022"/>
                  </a:lnTo>
                  <a:lnTo>
                    <a:pt x="17280" y="10895"/>
                  </a:lnTo>
                  <a:lnTo>
                    <a:pt x="17161" y="21600"/>
                  </a:lnTo>
                  <a:close/>
                </a:path>
              </a:pathLst>
            </a:custGeom>
            <a:gradFill flip="none" rotWithShape="1">
              <a:gsLst>
                <a:gs pos="0">
                  <a:srgbClr val="9A2F2C"/>
                </a:gs>
                <a:gs pos="80000">
                  <a:srgbClr val="CA3E3A"/>
                </a:gs>
                <a:gs pos="100000">
                  <a:srgbClr val="CE3B37"/>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711200">
                <a:lnSpc>
                  <a:spcPct val="90000"/>
                </a:lnSpc>
                <a:spcBef>
                  <a:spcPts val="700"/>
                </a:spcBef>
                <a:defRPr sz="1600">
                  <a:solidFill>
                    <a:srgbClr val="FFFFFF"/>
                  </a:solidFill>
                  <a:latin typeface="+mj-lt"/>
                  <a:ea typeface="+mj-ea"/>
                  <a:cs typeface="+mj-cs"/>
                  <a:sym typeface="Calibri"/>
                </a:defRPr>
              </a:pPr>
              <a:endParaRPr/>
            </a:p>
          </p:txBody>
        </p:sp>
        <p:grpSp>
          <p:nvGrpSpPr>
            <p:cNvPr id="237" name="Gruppieren"/>
            <p:cNvGrpSpPr/>
            <p:nvPr/>
          </p:nvGrpSpPr>
          <p:grpSpPr>
            <a:xfrm>
              <a:off x="1630840" y="-3"/>
              <a:ext cx="1363503" cy="1142391"/>
              <a:chOff x="-1" y="-1"/>
              <a:chExt cx="1363502" cy="1142390"/>
            </a:xfrm>
          </p:grpSpPr>
          <p:sp>
            <p:nvSpPr>
              <p:cNvPr id="235" name="Oval"/>
              <p:cNvSpPr/>
              <p:nvPr/>
            </p:nvSpPr>
            <p:spPr>
              <a:xfrm>
                <a:off x="-2" y="-2"/>
                <a:ext cx="1363504" cy="1142391"/>
              </a:xfrm>
              <a:prstGeom prst="ellipse">
                <a:avLst/>
              </a:prstGeom>
              <a:solidFill>
                <a:srgbClr val="FF00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88950">
                  <a:lnSpc>
                    <a:spcPct val="90000"/>
                  </a:lnSpc>
                  <a:spcBef>
                    <a:spcPts val="700"/>
                  </a:spcBef>
                  <a:defRPr sz="1100" b="1">
                    <a:solidFill>
                      <a:srgbClr val="FFFFFF"/>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236" name="Stimmungs-schwankungen"/>
              <p:cNvSpPr/>
              <p:nvPr/>
            </p:nvSpPr>
            <p:spPr>
              <a:xfrm>
                <a:off x="199680" y="343862"/>
                <a:ext cx="964140" cy="454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3970" tIns="13970" rIns="13970" bIns="13970" numCol="1" anchor="ctr">
                <a:spAutoFit/>
              </a:bodyPr>
              <a:lstStyle>
                <a:lvl1pPr algn="ctr" defTabSz="488950">
                  <a:lnSpc>
                    <a:spcPct val="90000"/>
                  </a:lnSpc>
                  <a:spcBef>
                    <a:spcPts val="400"/>
                  </a:spcBef>
                  <a:defRPr sz="11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Stimmungs-schwankungen</a:t>
                </a:r>
              </a:p>
            </p:txBody>
          </p:sp>
        </p:grpSp>
        <p:sp>
          <p:nvSpPr>
            <p:cNvPr id="238" name="Form"/>
            <p:cNvSpPr/>
            <p:nvPr/>
          </p:nvSpPr>
          <p:spPr>
            <a:xfrm>
              <a:off x="2864858" y="1689686"/>
              <a:ext cx="265101" cy="372628"/>
            </a:xfrm>
            <a:custGeom>
              <a:avLst/>
              <a:gdLst/>
              <a:ahLst/>
              <a:cxnLst>
                <a:cxn ang="0">
                  <a:pos x="wd2" y="hd2"/>
                </a:cxn>
                <a:cxn ang="5400000">
                  <a:pos x="wd2" y="hd2"/>
                </a:cxn>
                <a:cxn ang="10800000">
                  <a:pos x="wd2" y="hd2"/>
                </a:cxn>
                <a:cxn ang="16200000">
                  <a:pos x="wd2" y="hd2"/>
                </a:cxn>
              </a:cxnLst>
              <a:rect l="0" t="0" r="r" b="b"/>
              <a:pathLst>
                <a:path w="21600" h="21600" extrusionOk="0">
                  <a:moveTo>
                    <a:pt x="0" y="6300"/>
                  </a:moveTo>
                  <a:lnTo>
                    <a:pt x="9460" y="4320"/>
                  </a:lnTo>
                  <a:lnTo>
                    <a:pt x="7674" y="0"/>
                  </a:lnTo>
                  <a:lnTo>
                    <a:pt x="21600" y="8820"/>
                  </a:lnTo>
                  <a:lnTo>
                    <a:pt x="16605" y="21600"/>
                  </a:lnTo>
                  <a:lnTo>
                    <a:pt x="14819" y="17280"/>
                  </a:lnTo>
                  <a:lnTo>
                    <a:pt x="5359" y="19260"/>
                  </a:lnTo>
                  <a:close/>
                </a:path>
              </a:pathLst>
            </a:custGeom>
            <a:gradFill flip="none" rotWithShape="1">
              <a:gsLst>
                <a:gs pos="0">
                  <a:srgbClr val="99542F"/>
                </a:gs>
                <a:gs pos="80000">
                  <a:srgbClr val="C96E3D"/>
                </a:gs>
                <a:gs pos="100000">
                  <a:srgbClr val="CC6E3B"/>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711200">
                <a:lnSpc>
                  <a:spcPct val="90000"/>
                </a:lnSpc>
                <a:spcBef>
                  <a:spcPts val="700"/>
                </a:spcBef>
                <a:defRPr sz="1600">
                  <a:solidFill>
                    <a:srgbClr val="FFFFFF"/>
                  </a:solidFill>
                  <a:latin typeface="+mj-lt"/>
                  <a:ea typeface="+mj-ea"/>
                  <a:cs typeface="+mj-cs"/>
                  <a:sym typeface="Calibri"/>
                </a:defRPr>
              </a:pPr>
              <a:endParaRPr/>
            </a:p>
          </p:txBody>
        </p:sp>
        <p:grpSp>
          <p:nvGrpSpPr>
            <p:cNvPr id="241" name="Gruppieren"/>
            <p:cNvGrpSpPr/>
            <p:nvPr/>
          </p:nvGrpSpPr>
          <p:grpSpPr>
            <a:xfrm>
              <a:off x="3186097" y="1034216"/>
              <a:ext cx="1293725" cy="1283179"/>
              <a:chOff x="-1" y="0"/>
              <a:chExt cx="1293723" cy="1283177"/>
            </a:xfrm>
          </p:grpSpPr>
          <p:sp>
            <p:nvSpPr>
              <p:cNvPr id="239" name="Oval"/>
              <p:cNvSpPr/>
              <p:nvPr/>
            </p:nvSpPr>
            <p:spPr>
              <a:xfrm>
                <a:off x="-2" y="-1"/>
                <a:ext cx="1293725" cy="1283179"/>
              </a:xfrm>
              <a:prstGeom prst="ellipse">
                <a:avLst/>
              </a:prstGeom>
              <a:solidFill>
                <a:srgbClr val="3399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88950">
                  <a:lnSpc>
                    <a:spcPct val="90000"/>
                  </a:lnSpc>
                  <a:spcBef>
                    <a:spcPts val="700"/>
                  </a:spcBef>
                  <a:defRPr sz="1100" b="1">
                    <a:solidFill>
                      <a:srgbClr val="FFFFFF"/>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240" name="Veränderung des Selbstbewusst-seins"/>
              <p:cNvSpPr/>
              <p:nvPr/>
            </p:nvSpPr>
            <p:spPr>
              <a:xfrm>
                <a:off x="189460" y="345675"/>
                <a:ext cx="914801" cy="591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3970" tIns="13970" rIns="13970" bIns="13970" numCol="1" anchor="ctr">
                <a:spAutoFit/>
              </a:bodyPr>
              <a:lstStyle>
                <a:lvl1pPr algn="ctr" defTabSz="488950">
                  <a:lnSpc>
                    <a:spcPct val="90000"/>
                  </a:lnSpc>
                  <a:spcBef>
                    <a:spcPts val="400"/>
                  </a:spcBef>
                  <a:defRPr sz="11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Veränderung des Selbstbewusst-seins</a:t>
                </a:r>
              </a:p>
            </p:txBody>
          </p:sp>
        </p:grpSp>
        <p:sp>
          <p:nvSpPr>
            <p:cNvPr id="242" name="Form"/>
            <p:cNvSpPr/>
            <p:nvPr/>
          </p:nvSpPr>
          <p:spPr>
            <a:xfrm>
              <a:off x="2638677" y="2680007"/>
              <a:ext cx="329863" cy="290679"/>
            </a:xfrm>
            <a:custGeom>
              <a:avLst/>
              <a:gdLst/>
              <a:ahLst/>
              <a:cxnLst>
                <a:cxn ang="0">
                  <a:pos x="wd2" y="hd2"/>
                </a:cxn>
                <a:cxn ang="5400000">
                  <a:pos x="wd2" y="hd2"/>
                </a:cxn>
                <a:cxn ang="10800000">
                  <a:pos x="wd2" y="hd2"/>
                </a:cxn>
                <a:cxn ang="16200000">
                  <a:pos x="wd2" y="hd2"/>
                </a:cxn>
              </a:cxnLst>
              <a:rect l="0" t="0" r="r" b="b"/>
              <a:pathLst>
                <a:path w="21600" h="21600" extrusionOk="0">
                  <a:moveTo>
                    <a:pt x="12345" y="0"/>
                  </a:moveTo>
                  <a:lnTo>
                    <a:pt x="17485" y="8026"/>
                  </a:lnTo>
                  <a:lnTo>
                    <a:pt x="21600" y="4633"/>
                  </a:lnTo>
                  <a:lnTo>
                    <a:pt x="16452" y="21143"/>
                  </a:lnTo>
                  <a:lnTo>
                    <a:pt x="1025" y="21600"/>
                  </a:lnTo>
                  <a:lnTo>
                    <a:pt x="5140" y="18207"/>
                  </a:lnTo>
                  <a:lnTo>
                    <a:pt x="0" y="10180"/>
                  </a:lnTo>
                  <a:close/>
                </a:path>
              </a:pathLst>
            </a:custGeom>
            <a:gradFill flip="none" rotWithShape="1">
              <a:gsLst>
                <a:gs pos="0">
                  <a:srgbClr val="977631"/>
                </a:gs>
                <a:gs pos="80000">
                  <a:srgbClr val="C79B41"/>
                </a:gs>
                <a:gs pos="100000">
                  <a:srgbClr val="CA9D3F"/>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711200">
                <a:lnSpc>
                  <a:spcPct val="90000"/>
                </a:lnSpc>
                <a:spcBef>
                  <a:spcPts val="700"/>
                </a:spcBef>
                <a:defRPr sz="1600">
                  <a:solidFill>
                    <a:srgbClr val="FFFFFF"/>
                  </a:solidFill>
                  <a:latin typeface="+mj-lt"/>
                  <a:ea typeface="+mj-ea"/>
                  <a:cs typeface="+mj-cs"/>
                  <a:sym typeface="Calibri"/>
                </a:defRPr>
              </a:pPr>
              <a:endParaRPr/>
            </a:p>
          </p:txBody>
        </p:sp>
        <p:grpSp>
          <p:nvGrpSpPr>
            <p:cNvPr id="245" name="Gruppieren"/>
            <p:cNvGrpSpPr/>
            <p:nvPr/>
          </p:nvGrpSpPr>
          <p:grpSpPr>
            <a:xfrm>
              <a:off x="2681031" y="2891919"/>
              <a:ext cx="1142391" cy="1142391"/>
              <a:chOff x="0" y="0"/>
              <a:chExt cx="1142390" cy="1142390"/>
            </a:xfrm>
          </p:grpSpPr>
          <p:sp>
            <p:nvSpPr>
              <p:cNvPr id="243" name="Kreis"/>
              <p:cNvSpPr/>
              <p:nvPr/>
            </p:nvSpPr>
            <p:spPr>
              <a:xfrm>
                <a:off x="-1" y="-1"/>
                <a:ext cx="1142392" cy="1142391"/>
              </a:xfrm>
              <a:prstGeom prst="ellipse">
                <a:avLst/>
              </a:prstGeom>
              <a:solidFill>
                <a:srgbClr val="FF9933"/>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244" name="Selbstbe-herrschung"/>
              <p:cNvSpPr/>
              <p:nvPr/>
            </p:nvSpPr>
            <p:spPr>
              <a:xfrm>
                <a:off x="167297" y="307032"/>
                <a:ext cx="807793" cy="528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Selbstbe-herrschung</a:t>
                </a:r>
              </a:p>
            </p:txBody>
          </p:sp>
        </p:grpSp>
        <p:sp>
          <p:nvSpPr>
            <p:cNvPr id="246" name="Form"/>
            <p:cNvSpPr/>
            <p:nvPr/>
          </p:nvSpPr>
          <p:spPr>
            <a:xfrm>
              <a:off x="1627786" y="2657597"/>
              <a:ext cx="347586" cy="332201"/>
            </a:xfrm>
            <a:custGeom>
              <a:avLst/>
              <a:gdLst/>
              <a:ahLst/>
              <a:cxnLst>
                <a:cxn ang="0">
                  <a:pos x="wd2" y="hd2"/>
                </a:cxn>
                <a:cxn ang="5400000">
                  <a:pos x="wd2" y="hd2"/>
                </a:cxn>
                <a:cxn ang="10800000">
                  <a:pos x="wd2" y="hd2"/>
                </a:cxn>
                <a:cxn ang="16200000">
                  <a:pos x="wd2" y="hd2"/>
                </a:cxn>
              </a:cxnLst>
              <a:rect l="0" t="0" r="r" b="b"/>
              <a:pathLst>
                <a:path w="21600" h="21600" extrusionOk="0">
                  <a:moveTo>
                    <a:pt x="21600" y="8558"/>
                  </a:moveTo>
                  <a:lnTo>
                    <a:pt x="15935" y="17219"/>
                  </a:lnTo>
                  <a:lnTo>
                    <a:pt x="19919" y="20072"/>
                  </a:lnTo>
                  <a:lnTo>
                    <a:pt x="4294" y="21600"/>
                  </a:lnTo>
                  <a:lnTo>
                    <a:pt x="0" y="5808"/>
                  </a:lnTo>
                  <a:lnTo>
                    <a:pt x="3984" y="8660"/>
                  </a:lnTo>
                  <a:lnTo>
                    <a:pt x="9649" y="0"/>
                  </a:lnTo>
                  <a:close/>
                </a:path>
              </a:pathLst>
            </a:custGeom>
            <a:gradFill flip="none" rotWithShape="1">
              <a:gsLst>
                <a:gs pos="0">
                  <a:srgbClr val="969634"/>
                </a:gs>
                <a:gs pos="80000">
                  <a:srgbClr val="C5C544"/>
                </a:gs>
                <a:gs pos="100000">
                  <a:srgbClr val="C8C842"/>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711200">
                <a:lnSpc>
                  <a:spcPct val="90000"/>
                </a:lnSpc>
                <a:spcBef>
                  <a:spcPts val="700"/>
                </a:spcBef>
                <a:defRPr sz="1600">
                  <a:solidFill>
                    <a:srgbClr val="FFFFFF"/>
                  </a:solidFill>
                  <a:latin typeface="+mj-lt"/>
                  <a:ea typeface="+mj-ea"/>
                  <a:cs typeface="+mj-cs"/>
                  <a:sym typeface="Calibri"/>
                </a:defRPr>
              </a:pPr>
              <a:endParaRPr/>
            </a:p>
          </p:txBody>
        </p:sp>
        <p:grpSp>
          <p:nvGrpSpPr>
            <p:cNvPr id="249" name="Gruppieren"/>
            <p:cNvGrpSpPr/>
            <p:nvPr/>
          </p:nvGrpSpPr>
          <p:grpSpPr>
            <a:xfrm>
              <a:off x="801757" y="2891921"/>
              <a:ext cx="1142391" cy="1142391"/>
              <a:chOff x="0" y="0"/>
              <a:chExt cx="1142390" cy="1142390"/>
            </a:xfrm>
          </p:grpSpPr>
          <p:sp>
            <p:nvSpPr>
              <p:cNvPr id="247" name="Kreis"/>
              <p:cNvSpPr/>
              <p:nvPr/>
            </p:nvSpPr>
            <p:spPr>
              <a:xfrm>
                <a:off x="-1" y="-1"/>
                <a:ext cx="1142392" cy="1142391"/>
              </a:xfrm>
              <a:prstGeom prst="ellipse">
                <a:avLst/>
              </a:prstGeom>
              <a:solidFill>
                <a:srgbClr val="99CC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248" name="Selbstwert-gefühl"/>
              <p:cNvSpPr/>
              <p:nvPr/>
            </p:nvSpPr>
            <p:spPr>
              <a:xfrm>
                <a:off x="167297" y="387042"/>
                <a:ext cx="807793" cy="368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5240" tIns="15240" rIns="15240" bIns="15240" numCol="1" anchor="ctr">
                <a:spAutoFit/>
              </a:bodyPr>
              <a:lstStyle>
                <a:lvl1pPr algn="ctr" defTabSz="533400">
                  <a:lnSpc>
                    <a:spcPct val="90000"/>
                  </a:lnSpc>
                  <a:spcBef>
                    <a:spcPts val="500"/>
                  </a:spcBef>
                  <a:defRPr sz="12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Selbstwert-gefühl</a:t>
                </a:r>
              </a:p>
            </p:txBody>
          </p:sp>
        </p:grpSp>
        <p:sp>
          <p:nvSpPr>
            <p:cNvPr id="250" name="Form"/>
            <p:cNvSpPr/>
            <p:nvPr/>
          </p:nvSpPr>
          <p:spPr>
            <a:xfrm>
              <a:off x="1407593" y="1635774"/>
              <a:ext cx="297904" cy="352238"/>
            </a:xfrm>
            <a:custGeom>
              <a:avLst/>
              <a:gdLst/>
              <a:ahLst/>
              <a:cxnLst>
                <a:cxn ang="0">
                  <a:pos x="wd2" y="hd2"/>
                </a:cxn>
                <a:cxn ang="5400000">
                  <a:pos x="wd2" y="hd2"/>
                </a:cxn>
                <a:cxn ang="10800000">
                  <a:pos x="wd2" y="hd2"/>
                </a:cxn>
                <a:cxn ang="16200000">
                  <a:pos x="wd2" y="hd2"/>
                </a:cxn>
              </a:cxnLst>
              <a:rect l="0" t="0" r="r" b="b"/>
              <a:pathLst>
                <a:path w="21600" h="21600" extrusionOk="0">
                  <a:moveTo>
                    <a:pt x="14479" y="20825"/>
                  </a:moveTo>
                  <a:lnTo>
                    <a:pt x="5459" y="17280"/>
                  </a:lnTo>
                  <a:lnTo>
                    <a:pt x="3085" y="21600"/>
                  </a:lnTo>
                  <a:lnTo>
                    <a:pt x="0" y="7255"/>
                  </a:lnTo>
                  <a:lnTo>
                    <a:pt x="14954" y="0"/>
                  </a:lnTo>
                  <a:lnTo>
                    <a:pt x="12580" y="4320"/>
                  </a:lnTo>
                  <a:lnTo>
                    <a:pt x="21600" y="7865"/>
                  </a:lnTo>
                  <a:close/>
                </a:path>
              </a:pathLst>
            </a:custGeom>
            <a:gradFill flip="none" rotWithShape="1">
              <a:gsLst>
                <a:gs pos="0">
                  <a:srgbClr val="769537"/>
                </a:gs>
                <a:gs pos="80000">
                  <a:srgbClr val="9BC348"/>
                </a:gs>
                <a:gs pos="100000">
                  <a:srgbClr val="9CC646"/>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711200">
                <a:lnSpc>
                  <a:spcPct val="90000"/>
                </a:lnSpc>
                <a:spcBef>
                  <a:spcPts val="700"/>
                </a:spcBef>
                <a:defRPr sz="1600">
                  <a:solidFill>
                    <a:srgbClr val="FFFFFF"/>
                  </a:solidFill>
                  <a:latin typeface="+mj-lt"/>
                  <a:ea typeface="+mj-ea"/>
                  <a:cs typeface="+mj-cs"/>
                  <a:sym typeface="Calibri"/>
                </a:defRPr>
              </a:pPr>
              <a:endParaRPr/>
            </a:p>
          </p:txBody>
        </p:sp>
        <p:grpSp>
          <p:nvGrpSpPr>
            <p:cNvPr id="253" name="Gruppieren"/>
            <p:cNvGrpSpPr/>
            <p:nvPr/>
          </p:nvGrpSpPr>
          <p:grpSpPr>
            <a:xfrm>
              <a:off x="-3" y="759856"/>
              <a:ext cx="1427737" cy="1283189"/>
              <a:chOff x="-1" y="0"/>
              <a:chExt cx="1427736" cy="1283188"/>
            </a:xfrm>
          </p:grpSpPr>
          <p:sp>
            <p:nvSpPr>
              <p:cNvPr id="251" name="Oval"/>
              <p:cNvSpPr/>
              <p:nvPr/>
            </p:nvSpPr>
            <p:spPr>
              <a:xfrm>
                <a:off x="-2" y="-1"/>
                <a:ext cx="1427737" cy="1283190"/>
              </a:xfrm>
              <a:prstGeom prst="ellipse">
                <a:avLst/>
              </a:prstGeom>
              <a:solidFill>
                <a:srgbClr val="6600C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defTabSz="488950">
                  <a:lnSpc>
                    <a:spcPct val="90000"/>
                  </a:lnSpc>
                  <a:spcBef>
                    <a:spcPts val="700"/>
                  </a:spcBef>
                  <a:defRPr sz="1100" b="1">
                    <a:solidFill>
                      <a:srgbClr val="FFFFFF"/>
                    </a:solidFill>
                    <a:effectLst>
                      <a:outerShdw blurRad="38100" dist="38100" dir="2700000" rotWithShape="0">
                        <a:srgbClr val="000000">
                          <a:alpha val="43137"/>
                        </a:srgbClr>
                      </a:outerShdw>
                    </a:effectLst>
                    <a:latin typeface="+mj-lt"/>
                    <a:ea typeface="+mj-ea"/>
                    <a:cs typeface="+mj-cs"/>
                    <a:sym typeface="Calibri"/>
                  </a:defRPr>
                </a:pPr>
                <a:endParaRPr/>
              </a:p>
            </p:txBody>
          </p:sp>
          <p:sp>
            <p:nvSpPr>
              <p:cNvPr id="252" name="Wunsch nach Unabhängigkeit"/>
              <p:cNvSpPr/>
              <p:nvPr/>
            </p:nvSpPr>
            <p:spPr>
              <a:xfrm>
                <a:off x="209085" y="414262"/>
                <a:ext cx="1009563" cy="454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3970" tIns="13970" rIns="13970" bIns="13970" numCol="1" anchor="ctr">
                <a:spAutoFit/>
              </a:bodyPr>
              <a:lstStyle>
                <a:lvl1pPr algn="ctr" defTabSz="488950">
                  <a:lnSpc>
                    <a:spcPct val="90000"/>
                  </a:lnSpc>
                  <a:spcBef>
                    <a:spcPts val="400"/>
                  </a:spcBef>
                  <a:defRPr sz="11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Wunsch nach Unabhängigkeit</a:t>
                </a: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12" descr="Picture 12"/>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259" name="Picture 7" descr="Picture 7"/>
          <p:cNvPicPr>
            <a:picLocks noChangeAspect="1"/>
          </p:cNvPicPr>
          <p:nvPr/>
        </p:nvPicPr>
        <p:blipFill>
          <a:blip r:embed="rId3">
            <a:extLst/>
          </a:blip>
          <a:stretch>
            <a:fillRect/>
          </a:stretch>
        </p:blipFill>
        <p:spPr>
          <a:xfrm rot="159591">
            <a:off x="442656" y="2531815"/>
            <a:ext cx="6120768" cy="1364633"/>
          </a:xfrm>
          <a:prstGeom prst="rect">
            <a:avLst/>
          </a:prstGeom>
          <a:ln w="12700">
            <a:miter lim="400000"/>
          </a:ln>
        </p:spPr>
      </p:pic>
      <p:pic>
        <p:nvPicPr>
          <p:cNvPr id="260" name="Picture 1" descr="Picture 1"/>
          <p:cNvPicPr>
            <a:picLocks noChangeAspect="1"/>
          </p:cNvPicPr>
          <p:nvPr/>
        </p:nvPicPr>
        <p:blipFill>
          <a:blip r:embed="rId4">
            <a:extLst/>
          </a:blip>
          <a:stretch>
            <a:fillRect/>
          </a:stretch>
        </p:blipFill>
        <p:spPr>
          <a:xfrm rot="21340988">
            <a:off x="421765" y="2523750"/>
            <a:ext cx="6123560" cy="1375422"/>
          </a:xfrm>
          <a:prstGeom prst="rect">
            <a:avLst/>
          </a:prstGeom>
          <a:ln w="12700">
            <a:miter lim="400000"/>
          </a:ln>
        </p:spPr>
      </p:pic>
      <p:sp>
        <p:nvSpPr>
          <p:cNvPr id="261"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262" name="Title 1"/>
          <p:cNvSpPr/>
          <p:nvPr/>
        </p:nvSpPr>
        <p:spPr>
          <a:xfrm>
            <a:off x="439985" y="2531665"/>
            <a:ext cx="7772401" cy="136207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defRPr sz="4000" b="1">
                <a:solidFill>
                  <a:srgbClr val="0070C0"/>
                </a:solidFill>
                <a:effectLst>
                  <a:outerShdw blurRad="38100" dist="38100" dir="2700000" rotWithShape="0">
                    <a:srgbClr val="000000">
                      <a:alpha val="43137"/>
                    </a:srgbClr>
                  </a:outerShdw>
                </a:effectLst>
                <a:latin typeface="Leelawadee"/>
                <a:ea typeface="Leelawadee"/>
                <a:cs typeface="Leelawadee"/>
                <a:sym typeface="Leelawadee"/>
              </a:defRPr>
            </a:lvl1pPr>
          </a:lstStyle>
          <a:p>
            <a:r>
              <a:t>Der Menstruationszyklus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pic>
        <p:nvPicPr>
          <p:cNvPr id="265" name="Picture 2" descr="Picture 2"/>
          <p:cNvPicPr>
            <a:picLocks noChangeAspect="1"/>
          </p:cNvPicPr>
          <p:nvPr/>
        </p:nvPicPr>
        <p:blipFill>
          <a:blip r:embed="rId3">
            <a:extLst/>
          </a:blip>
          <a:stretch>
            <a:fillRect/>
          </a:stretch>
        </p:blipFill>
        <p:spPr>
          <a:xfrm>
            <a:off x="1905000" y="1856726"/>
            <a:ext cx="6176963" cy="3913013"/>
          </a:xfrm>
          <a:prstGeom prst="rect">
            <a:avLst/>
          </a:prstGeom>
          <a:ln w="12700">
            <a:miter lim="400000"/>
          </a:ln>
        </p:spPr>
      </p:pic>
      <p:sp>
        <p:nvSpPr>
          <p:cNvPr id="266" name="Slide Number Placeholder 2"/>
          <p:cNvSpPr/>
          <p:nvPr/>
        </p:nvSpPr>
        <p:spPr>
          <a:xfrm>
            <a:off x="228599" y="6372542"/>
            <a:ext cx="414011" cy="2692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200">
                <a:solidFill>
                  <a:srgbClr val="888888"/>
                </a:solidFill>
                <a:latin typeface="+mj-lt"/>
                <a:ea typeface="+mj-ea"/>
                <a:cs typeface="+mj-cs"/>
                <a:sym typeface="Calibri"/>
              </a:defRPr>
            </a:lvl1pPr>
          </a:lstStyle>
          <a:p>
            <a:r>
              <a:t>8</a:t>
            </a:r>
          </a:p>
        </p:txBody>
      </p:sp>
      <p:sp>
        <p:nvSpPr>
          <p:cNvPr id="267" name="Title 3"/>
          <p:cNvSpPr>
            <a:spLocks noGrp="1"/>
          </p:cNvSpPr>
          <p:nvPr>
            <p:ph type="title"/>
          </p:nvPr>
        </p:nvSpPr>
        <p:spPr>
          <a:xfrm>
            <a:off x="0" y="304800"/>
            <a:ext cx="9144000" cy="914400"/>
          </a:xfrm>
          <a:prstGeom prst="rect">
            <a:avLst/>
          </a:prstGeom>
        </p:spPr>
        <p:txBody>
          <a:bodyPr/>
          <a:lstStyle>
            <a:lvl1pPr>
              <a:defRPr sz="3200"/>
            </a:lvl1pPr>
          </a:lstStyle>
          <a:p>
            <a:r>
              <a:t>Die weiblichen Fortpflanzungsorgane</a:t>
            </a:r>
          </a:p>
        </p:txBody>
      </p:sp>
      <p:sp>
        <p:nvSpPr>
          <p:cNvPr id="268" name="TextBox 7"/>
          <p:cNvSpPr/>
          <p:nvPr/>
        </p:nvSpPr>
        <p:spPr>
          <a:xfrm>
            <a:off x="1318883" y="1219199"/>
            <a:ext cx="2447929" cy="4470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500"/>
              </a:spcBef>
              <a:defRPr sz="2400" b="1">
                <a:solidFill>
                  <a:srgbClr val="3399FF"/>
                </a:solidFill>
                <a:effectLst>
                  <a:outerShdw blurRad="38100" dist="38100" dir="2700000" rotWithShape="0">
                    <a:srgbClr val="000000">
                      <a:alpha val="43137"/>
                    </a:srgbClr>
                  </a:outerShdw>
                </a:effectLst>
                <a:latin typeface="+mj-lt"/>
                <a:ea typeface="+mj-ea"/>
                <a:cs typeface="+mj-cs"/>
                <a:sym typeface="Calibri"/>
              </a:defRPr>
            </a:lvl1pPr>
          </a:lstStyle>
          <a:p>
            <a:r>
              <a:t>4. Eileiter</a:t>
            </a:r>
          </a:p>
        </p:txBody>
      </p:sp>
      <p:sp>
        <p:nvSpPr>
          <p:cNvPr id="269" name="TextBox 8"/>
          <p:cNvSpPr/>
          <p:nvPr/>
        </p:nvSpPr>
        <p:spPr>
          <a:xfrm>
            <a:off x="6662408" y="3387368"/>
            <a:ext cx="1795792" cy="4470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500"/>
              </a:spcBef>
              <a:defRPr sz="2400" b="1">
                <a:solidFill>
                  <a:srgbClr val="3399FF"/>
                </a:solidFill>
                <a:effectLst>
                  <a:outerShdw blurRad="38100" dist="38100" dir="2700000" rotWithShape="0">
                    <a:srgbClr val="000000">
                      <a:alpha val="43137"/>
                    </a:srgbClr>
                  </a:outerShdw>
                </a:effectLst>
                <a:latin typeface="+mj-lt"/>
                <a:ea typeface="+mj-ea"/>
                <a:cs typeface="+mj-cs"/>
                <a:sym typeface="Calibri"/>
              </a:defRPr>
            </a:lvl1pPr>
          </a:lstStyle>
          <a:p>
            <a:r>
              <a:t>2. Eierstock</a:t>
            </a:r>
          </a:p>
        </p:txBody>
      </p:sp>
      <p:sp>
        <p:nvSpPr>
          <p:cNvPr id="270" name="TextBox 9"/>
          <p:cNvSpPr/>
          <p:nvPr/>
        </p:nvSpPr>
        <p:spPr>
          <a:xfrm>
            <a:off x="1099808" y="3158769"/>
            <a:ext cx="2743204" cy="6512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500"/>
              </a:spcBef>
              <a:defRPr sz="2400" b="1">
                <a:solidFill>
                  <a:srgbClr val="3399FF"/>
                </a:solidFill>
                <a:effectLst>
                  <a:outerShdw blurRad="38100" dist="38100" dir="2700000" rotWithShape="0">
                    <a:srgbClr val="000000">
                      <a:alpha val="43137"/>
                    </a:srgbClr>
                  </a:outerShdw>
                </a:effectLst>
                <a:latin typeface="+mj-lt"/>
                <a:ea typeface="+mj-ea"/>
                <a:cs typeface="+mj-cs"/>
                <a:sym typeface="Calibri"/>
              </a:defRPr>
            </a:lvl1pPr>
          </a:lstStyle>
          <a:p>
            <a:r>
              <a:t>5. Gebärmutter</a:t>
            </a:r>
          </a:p>
        </p:txBody>
      </p:sp>
      <p:sp>
        <p:nvSpPr>
          <p:cNvPr id="271" name="TextBox 10"/>
          <p:cNvSpPr/>
          <p:nvPr/>
        </p:nvSpPr>
        <p:spPr>
          <a:xfrm>
            <a:off x="6662408" y="4400124"/>
            <a:ext cx="1795792" cy="78147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500"/>
              </a:spcBef>
              <a:defRPr sz="2400" b="1">
                <a:solidFill>
                  <a:srgbClr val="3399FF"/>
                </a:solidFill>
                <a:effectLst>
                  <a:outerShdw blurRad="38100" dist="38100" dir="2700000" rotWithShape="0">
                    <a:srgbClr val="000000">
                      <a:alpha val="43137"/>
                    </a:srgbClr>
                  </a:outerShdw>
                </a:effectLst>
                <a:latin typeface="+mj-lt"/>
                <a:ea typeface="+mj-ea"/>
                <a:cs typeface="+mj-cs"/>
                <a:sym typeface="Calibri"/>
              </a:defRPr>
            </a:lvl1pPr>
          </a:lstStyle>
          <a:p>
            <a:r>
              <a:t>3. Uterus</a:t>
            </a:r>
          </a:p>
        </p:txBody>
      </p:sp>
      <p:sp>
        <p:nvSpPr>
          <p:cNvPr id="272" name="TextBox 11"/>
          <p:cNvSpPr/>
          <p:nvPr/>
        </p:nvSpPr>
        <p:spPr>
          <a:xfrm>
            <a:off x="1146805" y="3996971"/>
            <a:ext cx="1930401" cy="6858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500"/>
              </a:spcBef>
              <a:defRPr sz="2400" b="1">
                <a:solidFill>
                  <a:srgbClr val="3399FF"/>
                </a:solidFill>
                <a:effectLst>
                  <a:outerShdw blurRad="38100" dist="38100" dir="2700000" rotWithShape="0">
                    <a:srgbClr val="000000">
                      <a:alpha val="43137"/>
                    </a:srgbClr>
                  </a:outerShdw>
                </a:effectLst>
                <a:latin typeface="+mj-lt"/>
                <a:ea typeface="+mj-ea"/>
                <a:cs typeface="+mj-cs"/>
                <a:sym typeface="Calibri"/>
              </a:defRPr>
            </a:lvl1pPr>
          </a:lstStyle>
          <a:p>
            <a:r>
              <a:t>6. Vagina</a:t>
            </a:r>
          </a:p>
        </p:txBody>
      </p:sp>
      <p:sp>
        <p:nvSpPr>
          <p:cNvPr id="273" name="TextBox 13"/>
          <p:cNvSpPr/>
          <p:nvPr/>
        </p:nvSpPr>
        <p:spPr>
          <a:xfrm>
            <a:off x="6586208" y="1066799"/>
            <a:ext cx="1871992" cy="4470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42900" indent="-342900">
              <a:spcBef>
                <a:spcPts val="500"/>
              </a:spcBef>
              <a:defRPr sz="2400" b="1">
                <a:solidFill>
                  <a:srgbClr val="3399FF"/>
                </a:solidFill>
                <a:effectLst>
                  <a:outerShdw blurRad="38100" dist="38100" dir="2700000" rotWithShape="0">
                    <a:srgbClr val="000000">
                      <a:alpha val="43137"/>
                    </a:srgbClr>
                  </a:outerShdw>
                </a:effectLst>
                <a:latin typeface="+mj-lt"/>
                <a:ea typeface="+mj-ea"/>
                <a:cs typeface="+mj-cs"/>
                <a:sym typeface="Calibri"/>
              </a:defRPr>
            </a:lvl1pPr>
          </a:lstStyle>
          <a:p>
            <a:r>
              <a:t>1. Eizellen</a:t>
            </a:r>
          </a:p>
        </p:txBody>
      </p:sp>
      <p:sp>
        <p:nvSpPr>
          <p:cNvPr id="274" name="Straight Arrow Connector 14"/>
          <p:cNvSpPr/>
          <p:nvPr/>
        </p:nvSpPr>
        <p:spPr>
          <a:xfrm>
            <a:off x="2666999" y="1752599"/>
            <a:ext cx="642613" cy="796572"/>
          </a:xfrm>
          <a:prstGeom prst="line">
            <a:avLst/>
          </a:prstGeom>
          <a:ln w="38100">
            <a:solidFill>
              <a:srgbClr val="98B955"/>
            </a:solidFill>
            <a:tailEnd type="triangle"/>
          </a:ln>
        </p:spPr>
        <p:txBody>
          <a:bodyPr lIns="45718" tIns="45718" rIns="45718" bIns="45718"/>
          <a:lstStyle/>
          <a:p>
            <a:endParaRPr/>
          </a:p>
        </p:txBody>
      </p:sp>
      <p:sp>
        <p:nvSpPr>
          <p:cNvPr id="275" name="Straight Arrow Connector 14"/>
          <p:cNvSpPr/>
          <p:nvPr/>
        </p:nvSpPr>
        <p:spPr>
          <a:xfrm flipV="1">
            <a:off x="3352798" y="2971799"/>
            <a:ext cx="1600203" cy="533402"/>
          </a:xfrm>
          <a:prstGeom prst="line">
            <a:avLst/>
          </a:prstGeom>
          <a:ln w="38100">
            <a:solidFill>
              <a:srgbClr val="98B955"/>
            </a:solidFill>
            <a:tailEnd type="triangle"/>
          </a:ln>
        </p:spPr>
        <p:txBody>
          <a:bodyPr lIns="45718" tIns="45718" rIns="45718" bIns="45718"/>
          <a:lstStyle/>
          <a:p>
            <a:endParaRPr/>
          </a:p>
        </p:txBody>
      </p:sp>
      <p:sp>
        <p:nvSpPr>
          <p:cNvPr id="276" name="Straight Arrow Connector 14"/>
          <p:cNvSpPr/>
          <p:nvPr/>
        </p:nvSpPr>
        <p:spPr>
          <a:xfrm>
            <a:off x="2590800" y="4419598"/>
            <a:ext cx="2209803" cy="339374"/>
          </a:xfrm>
          <a:prstGeom prst="line">
            <a:avLst/>
          </a:prstGeom>
          <a:ln w="38100">
            <a:solidFill>
              <a:srgbClr val="98B955"/>
            </a:solidFill>
            <a:tailEnd type="triangle"/>
          </a:ln>
        </p:spPr>
        <p:txBody>
          <a:bodyPr lIns="45718" tIns="45718" rIns="45718" bIns="45718"/>
          <a:lstStyle/>
          <a:p>
            <a:endParaRPr/>
          </a:p>
        </p:txBody>
      </p:sp>
      <p:sp>
        <p:nvSpPr>
          <p:cNvPr id="277" name="Straight Arrow Connector 14"/>
          <p:cNvSpPr/>
          <p:nvPr/>
        </p:nvSpPr>
        <p:spPr>
          <a:xfrm flipH="1" flipV="1">
            <a:off x="5714998" y="3352798"/>
            <a:ext cx="914403" cy="1295404"/>
          </a:xfrm>
          <a:prstGeom prst="line">
            <a:avLst/>
          </a:prstGeom>
          <a:ln w="38100">
            <a:solidFill>
              <a:srgbClr val="98B955"/>
            </a:solidFill>
            <a:tailEnd type="triangle"/>
          </a:ln>
        </p:spPr>
        <p:txBody>
          <a:bodyPr lIns="45718" tIns="45718" rIns="45718" bIns="45718"/>
          <a:lstStyle/>
          <a:p>
            <a:endParaRPr/>
          </a:p>
        </p:txBody>
      </p:sp>
      <p:sp>
        <p:nvSpPr>
          <p:cNvPr id="278" name="Straight Arrow Connector 14"/>
          <p:cNvSpPr/>
          <p:nvPr/>
        </p:nvSpPr>
        <p:spPr>
          <a:xfrm flipH="1" flipV="1">
            <a:off x="7162799" y="2971799"/>
            <a:ext cx="152403" cy="457204"/>
          </a:xfrm>
          <a:prstGeom prst="line">
            <a:avLst/>
          </a:prstGeom>
          <a:ln w="38100">
            <a:solidFill>
              <a:srgbClr val="98B955"/>
            </a:solidFill>
            <a:tailEnd type="triangle"/>
          </a:ln>
        </p:spPr>
        <p:txBody>
          <a:bodyPr lIns="45718" tIns="45718" rIns="45718" bIns="45718"/>
          <a:lstStyle/>
          <a:p>
            <a:endParaRPr/>
          </a:p>
        </p:txBody>
      </p:sp>
      <p:sp>
        <p:nvSpPr>
          <p:cNvPr id="279" name="Straight Arrow Connector 14"/>
          <p:cNvSpPr/>
          <p:nvPr/>
        </p:nvSpPr>
        <p:spPr>
          <a:xfrm>
            <a:off x="7086599" y="1524000"/>
            <a:ext cx="228603" cy="1177571"/>
          </a:xfrm>
          <a:prstGeom prst="line">
            <a:avLst/>
          </a:prstGeom>
          <a:ln w="38100">
            <a:solidFill>
              <a:srgbClr val="98B955"/>
            </a:solidFill>
            <a:tailEnd type="triangle"/>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lide Number Placeholder 3"/>
          <p:cNvSpPr>
            <a:spLocks noGrp="1"/>
          </p:cNvSpPr>
          <p:nvPr>
            <p:ph type="sldNum" sz="quarter" idx="4294967295"/>
          </p:nvPr>
        </p:nvSpPr>
        <p:spPr>
          <a:xfrm>
            <a:off x="8502739" y="6404292"/>
            <a:ext cx="184057" cy="26923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284" name="Title 3"/>
          <p:cNvSpPr>
            <a:spLocks noGrp="1"/>
          </p:cNvSpPr>
          <p:nvPr>
            <p:ph type="title"/>
          </p:nvPr>
        </p:nvSpPr>
        <p:spPr>
          <a:xfrm>
            <a:off x="838200" y="304800"/>
            <a:ext cx="7467600" cy="701142"/>
          </a:xfrm>
          <a:prstGeom prst="rect">
            <a:avLst/>
          </a:prstGeom>
        </p:spPr>
        <p:txBody>
          <a:bodyPr/>
          <a:lstStyle/>
          <a:p>
            <a:r>
              <a:t>Der Menstruationszyklus</a:t>
            </a:r>
          </a:p>
        </p:txBody>
      </p:sp>
      <p:grpSp>
        <p:nvGrpSpPr>
          <p:cNvPr id="289" name="Gruppieren 9"/>
          <p:cNvGrpSpPr/>
          <p:nvPr/>
        </p:nvGrpSpPr>
        <p:grpSpPr>
          <a:xfrm>
            <a:off x="1331087" y="3772866"/>
            <a:ext cx="2879160" cy="1940334"/>
            <a:chOff x="-1" y="0"/>
            <a:chExt cx="2879158" cy="1940333"/>
          </a:xfrm>
        </p:grpSpPr>
        <p:grpSp>
          <p:nvGrpSpPr>
            <p:cNvPr id="287" name="Picture 19"/>
            <p:cNvGrpSpPr/>
            <p:nvPr/>
          </p:nvGrpSpPr>
          <p:grpSpPr>
            <a:xfrm>
              <a:off x="-2" y="0"/>
              <a:ext cx="2879160" cy="1940334"/>
              <a:chOff x="0" y="0"/>
              <a:chExt cx="2879158" cy="1940333"/>
            </a:xfrm>
          </p:grpSpPr>
          <p:sp>
            <p:nvSpPr>
              <p:cNvPr id="285" name="Rechteck"/>
              <p:cNvSpPr/>
              <p:nvPr/>
            </p:nvSpPr>
            <p:spPr>
              <a:xfrm rot="173719">
                <a:off x="43719" y="69356"/>
                <a:ext cx="2791721" cy="1801621"/>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286" name="image24.jpeg" descr="image24.jpeg"/>
              <p:cNvPicPr>
                <a:picLocks noChangeAspect="1"/>
              </p:cNvPicPr>
              <p:nvPr/>
            </p:nvPicPr>
            <p:blipFill>
              <a:blip r:embed="rId3">
                <a:extLst/>
              </a:blip>
              <a:stretch>
                <a:fillRect/>
              </a:stretch>
            </p:blipFill>
            <p:spPr>
              <a:xfrm rot="173719">
                <a:off x="43719" y="69357"/>
                <a:ext cx="2791721" cy="1801620"/>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288" name="Rectangle 24"/>
            <p:cNvSpPr/>
            <p:nvPr/>
          </p:nvSpPr>
          <p:spPr>
            <a:xfrm rot="173719">
              <a:off x="241774" y="95218"/>
              <a:ext cx="2602713" cy="497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28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4 Menstruation</a:t>
              </a:r>
            </a:p>
          </p:txBody>
        </p:sp>
      </p:grpSp>
      <p:grpSp>
        <p:nvGrpSpPr>
          <p:cNvPr id="294" name="Gruppieren 15"/>
          <p:cNvGrpSpPr/>
          <p:nvPr/>
        </p:nvGrpSpPr>
        <p:grpSpPr>
          <a:xfrm>
            <a:off x="4641949" y="1341726"/>
            <a:ext cx="2941384" cy="2043614"/>
            <a:chOff x="0" y="0"/>
            <a:chExt cx="2941383" cy="2043613"/>
          </a:xfrm>
        </p:grpSpPr>
        <p:grpSp>
          <p:nvGrpSpPr>
            <p:cNvPr id="292" name="Picture 20"/>
            <p:cNvGrpSpPr/>
            <p:nvPr/>
          </p:nvGrpSpPr>
          <p:grpSpPr>
            <a:xfrm>
              <a:off x="-1" y="-1"/>
              <a:ext cx="2941384" cy="2043614"/>
              <a:chOff x="0" y="0"/>
              <a:chExt cx="2941383" cy="2043613"/>
            </a:xfrm>
          </p:grpSpPr>
          <p:sp>
            <p:nvSpPr>
              <p:cNvPr id="290" name="Rechteck"/>
              <p:cNvSpPr/>
              <p:nvPr/>
            </p:nvSpPr>
            <p:spPr>
              <a:xfrm rot="307256">
                <a:off x="74833" y="120996"/>
                <a:ext cx="2791717" cy="1801621"/>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291" name="image25.jpeg" descr="image25.jpeg"/>
              <p:cNvPicPr>
                <a:picLocks noChangeAspect="1"/>
              </p:cNvPicPr>
              <p:nvPr/>
            </p:nvPicPr>
            <p:blipFill>
              <a:blip r:embed="rId4">
                <a:extLst/>
              </a:blip>
              <a:stretch>
                <a:fillRect/>
              </a:stretch>
            </p:blipFill>
            <p:spPr>
              <a:xfrm rot="307256">
                <a:off x="74833" y="120996"/>
                <a:ext cx="2791717" cy="1801621"/>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293" name="Rectangle 22"/>
            <p:cNvSpPr/>
            <p:nvPr/>
          </p:nvSpPr>
          <p:spPr>
            <a:xfrm rot="307256">
              <a:off x="704359" y="155473"/>
              <a:ext cx="1838729" cy="4978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2800" b="1">
                  <a:solidFill>
                    <a:srgbClr val="17375E"/>
                  </a:solidFill>
                  <a:effectLst>
                    <a:outerShdw blurRad="38100" dist="38100" dir="2700000" rotWithShape="0">
                      <a:srgbClr val="000000">
                        <a:alpha val="43137"/>
                      </a:srgbClr>
                    </a:outerShdw>
                  </a:effectLst>
                  <a:latin typeface="+mj-lt"/>
                  <a:ea typeface="+mj-ea"/>
                  <a:cs typeface="+mj-cs"/>
                  <a:sym typeface="Calibri"/>
                </a:defRPr>
              </a:lvl1pPr>
            </a:lstStyle>
            <a:p>
              <a:r>
                <a:t>2 Eisprung</a:t>
              </a:r>
            </a:p>
          </p:txBody>
        </p:sp>
      </p:grpSp>
      <p:grpSp>
        <p:nvGrpSpPr>
          <p:cNvPr id="299" name="Gruppieren 4"/>
          <p:cNvGrpSpPr/>
          <p:nvPr/>
        </p:nvGrpSpPr>
        <p:grpSpPr>
          <a:xfrm>
            <a:off x="4817076" y="3718626"/>
            <a:ext cx="3121435" cy="1970989"/>
            <a:chOff x="-1" y="-1"/>
            <a:chExt cx="3121433" cy="1970988"/>
          </a:xfrm>
        </p:grpSpPr>
        <p:grpSp>
          <p:nvGrpSpPr>
            <p:cNvPr id="297" name="Picture 18"/>
            <p:cNvGrpSpPr/>
            <p:nvPr/>
          </p:nvGrpSpPr>
          <p:grpSpPr>
            <a:xfrm>
              <a:off x="19256" y="-2"/>
              <a:ext cx="2897898" cy="1970989"/>
              <a:chOff x="-1" y="0"/>
              <a:chExt cx="2897897" cy="1970988"/>
            </a:xfrm>
          </p:grpSpPr>
          <p:sp>
            <p:nvSpPr>
              <p:cNvPr id="295" name="Rechteck"/>
              <p:cNvSpPr/>
              <p:nvPr/>
            </p:nvSpPr>
            <p:spPr>
              <a:xfrm rot="21387048">
                <a:off x="53086" y="84683"/>
                <a:ext cx="2791722" cy="1801621"/>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296" name="image26.jpeg" descr="image26.jpeg"/>
              <p:cNvPicPr>
                <a:picLocks noChangeAspect="1"/>
              </p:cNvPicPr>
              <p:nvPr/>
            </p:nvPicPr>
            <p:blipFill>
              <a:blip r:embed="rId5">
                <a:extLst/>
              </a:blip>
              <a:stretch>
                <a:fillRect/>
              </a:stretch>
            </p:blipFill>
            <p:spPr>
              <a:xfrm rot="21387048">
                <a:off x="53086" y="84683"/>
                <a:ext cx="2791722" cy="1801621"/>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298" name="Rectangle 23"/>
            <p:cNvSpPr/>
            <p:nvPr/>
          </p:nvSpPr>
          <p:spPr>
            <a:xfrm rot="21387048">
              <a:off x="25041" y="186159"/>
              <a:ext cx="3071348" cy="904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p>
              <a:pPr>
                <a:defRPr sz="2800" b="1">
                  <a:solidFill>
                    <a:srgbClr val="17375E"/>
                  </a:solidFill>
                  <a:effectLst>
                    <a:outerShdw blurRad="38100" dist="38100" dir="2700000" rotWithShape="0">
                      <a:srgbClr val="000000">
                        <a:alpha val="43137"/>
                      </a:srgbClr>
                    </a:outerShdw>
                  </a:effectLst>
                  <a:latin typeface="+mj-lt"/>
                  <a:ea typeface="+mj-ea"/>
                  <a:cs typeface="+mj-cs"/>
                  <a:sym typeface="Calibri"/>
                </a:defRPr>
              </a:pPr>
              <a:r>
                <a:t>3 Prämenstruelle </a:t>
              </a:r>
              <a:br/>
              <a:r>
                <a:t>   Phase</a:t>
              </a:r>
            </a:p>
          </p:txBody>
        </p:sp>
      </p:grpSp>
      <p:grpSp>
        <p:nvGrpSpPr>
          <p:cNvPr id="304" name="Gruppieren 2"/>
          <p:cNvGrpSpPr/>
          <p:nvPr/>
        </p:nvGrpSpPr>
        <p:grpSpPr>
          <a:xfrm>
            <a:off x="1178343" y="1469003"/>
            <a:ext cx="3018553" cy="1924952"/>
            <a:chOff x="-2" y="-1"/>
            <a:chExt cx="3018552" cy="1924950"/>
          </a:xfrm>
        </p:grpSpPr>
        <p:grpSp>
          <p:nvGrpSpPr>
            <p:cNvPr id="302" name="Picture 17"/>
            <p:cNvGrpSpPr/>
            <p:nvPr/>
          </p:nvGrpSpPr>
          <p:grpSpPr>
            <a:xfrm>
              <a:off x="-3" y="-2"/>
              <a:ext cx="2869672" cy="1924952"/>
              <a:chOff x="-1" y="0"/>
              <a:chExt cx="2869671" cy="1924950"/>
            </a:xfrm>
          </p:grpSpPr>
          <p:sp>
            <p:nvSpPr>
              <p:cNvPr id="300" name="Rechteck"/>
              <p:cNvSpPr/>
              <p:nvPr/>
            </p:nvSpPr>
            <p:spPr>
              <a:xfrm rot="21445853">
                <a:off x="38974" y="61663"/>
                <a:ext cx="2791720" cy="1801624"/>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301" name="image27.jpeg" descr="image27.jpeg"/>
              <p:cNvPicPr>
                <a:picLocks noChangeAspect="1"/>
              </p:cNvPicPr>
              <p:nvPr/>
            </p:nvPicPr>
            <p:blipFill>
              <a:blip r:embed="rId6">
                <a:extLst/>
              </a:blip>
              <a:stretch>
                <a:fillRect/>
              </a:stretch>
            </p:blipFill>
            <p:spPr>
              <a:xfrm rot="21445853">
                <a:off x="38973" y="61663"/>
                <a:ext cx="2791721" cy="1801624"/>
              </a:xfrm>
              <a:prstGeom prst="rect">
                <a:avLst/>
              </a:prstGeom>
              <a:ln w="76200" cap="rnd">
                <a:solidFill>
                  <a:srgbClr val="FFFFFF"/>
                </a:solidFill>
                <a:prstDash val="solid"/>
                <a:round/>
              </a:ln>
              <a:effectLst>
                <a:outerShdw blurRad="50800" rotWithShape="0">
                  <a:srgbClr val="000000">
                    <a:alpha val="41000"/>
                  </a:srgbClr>
                </a:outerShdw>
              </a:effectLst>
            </p:spPr>
          </p:pic>
        </p:grpSp>
        <p:sp>
          <p:nvSpPr>
            <p:cNvPr id="303" name="Rectangle 21"/>
            <p:cNvSpPr/>
            <p:nvPr/>
          </p:nvSpPr>
          <p:spPr>
            <a:xfrm rot="21445853">
              <a:off x="149684" y="90804"/>
              <a:ext cx="2860285" cy="4470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2400" b="1">
                  <a:solidFill>
                    <a:srgbClr val="FFFFFF"/>
                  </a:solidFill>
                  <a:effectLst>
                    <a:outerShdw blurRad="38100" dist="38100" dir="2700000" rotWithShape="0">
                      <a:srgbClr val="000000">
                        <a:alpha val="43137"/>
                      </a:srgbClr>
                    </a:outerShdw>
                  </a:effectLst>
                  <a:latin typeface="+mj-lt"/>
                  <a:ea typeface="+mj-ea"/>
                  <a:cs typeface="+mj-cs"/>
                  <a:sym typeface="Calibri"/>
                </a:defRPr>
              </a:lvl1pPr>
            </a:lstStyle>
            <a:p>
              <a:r>
                <a:t>1 Vor dem Eisprung</a:t>
              </a:r>
            </a:p>
          </p:txBody>
        </p:sp>
      </p:grpSp>
      <p:sp>
        <p:nvSpPr>
          <p:cNvPr id="305" name="Oval 1"/>
          <p:cNvSpPr/>
          <p:nvPr/>
        </p:nvSpPr>
        <p:spPr>
          <a:xfrm>
            <a:off x="3764129" y="2819400"/>
            <a:ext cx="1422291" cy="1447800"/>
          </a:xfrm>
          <a:prstGeom prst="ellipse">
            <a:avLst/>
          </a:prstGeom>
          <a:solidFill>
            <a:srgbClr val="FCD5B5"/>
          </a:solidFill>
          <a:ln w="25400">
            <a:solidFill>
              <a:srgbClr val="984807"/>
            </a:solidFill>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306" name="Picture 30" descr="Picture 30"/>
          <p:cNvPicPr>
            <a:picLocks noChangeAspect="1"/>
          </p:cNvPicPr>
          <p:nvPr/>
        </p:nvPicPr>
        <p:blipFill>
          <a:blip r:embed="rId7">
            <a:extLst/>
          </a:blip>
          <a:stretch>
            <a:fillRect/>
          </a:stretch>
        </p:blipFill>
        <p:spPr>
          <a:xfrm rot="8024170" flipH="1" flipV="1">
            <a:off x="4100455" y="3780375"/>
            <a:ext cx="649505" cy="632335"/>
          </a:xfrm>
          <a:prstGeom prst="rect">
            <a:avLst/>
          </a:prstGeom>
          <a:ln w="12700">
            <a:miter lim="400000"/>
          </a:ln>
        </p:spPr>
      </p:pic>
      <p:pic>
        <p:nvPicPr>
          <p:cNvPr id="307" name="Picture 33" descr="Picture 33"/>
          <p:cNvPicPr>
            <a:picLocks noChangeAspect="1"/>
          </p:cNvPicPr>
          <p:nvPr/>
        </p:nvPicPr>
        <p:blipFill>
          <a:blip r:embed="rId8">
            <a:extLst/>
          </a:blip>
          <a:stretch>
            <a:fillRect/>
          </a:stretch>
        </p:blipFill>
        <p:spPr>
          <a:xfrm rot="13790804">
            <a:off x="4673958" y="3314805"/>
            <a:ext cx="615713" cy="601504"/>
          </a:xfrm>
          <a:prstGeom prst="rect">
            <a:avLst/>
          </a:prstGeom>
          <a:ln w="12700">
            <a:miter lim="400000"/>
          </a:ln>
        </p:spPr>
      </p:pic>
      <p:pic>
        <p:nvPicPr>
          <p:cNvPr id="308" name="Picture 7" descr="Picture 7"/>
          <p:cNvPicPr>
            <a:picLocks noChangeAspect="1"/>
          </p:cNvPicPr>
          <p:nvPr/>
        </p:nvPicPr>
        <p:blipFill>
          <a:blip r:embed="rId9">
            <a:extLst/>
          </a:blip>
          <a:stretch>
            <a:fillRect/>
          </a:stretch>
        </p:blipFill>
        <p:spPr>
          <a:xfrm rot="8322163">
            <a:off x="4218420" y="2692866"/>
            <a:ext cx="656012" cy="640873"/>
          </a:xfrm>
          <a:prstGeom prst="rect">
            <a:avLst/>
          </a:prstGeom>
          <a:ln w="12700">
            <a:miter lim="400000"/>
          </a:ln>
        </p:spPr>
      </p:pic>
      <p:pic>
        <p:nvPicPr>
          <p:cNvPr id="309" name="Picture 34" descr="Picture 34"/>
          <p:cNvPicPr>
            <a:picLocks noChangeAspect="1"/>
          </p:cNvPicPr>
          <p:nvPr/>
        </p:nvPicPr>
        <p:blipFill>
          <a:blip r:embed="rId10">
            <a:extLst/>
          </a:blip>
          <a:stretch>
            <a:fillRect/>
          </a:stretch>
        </p:blipFill>
        <p:spPr>
          <a:xfrm rot="13587265" flipH="1" flipV="1">
            <a:off x="3672725" y="3236834"/>
            <a:ext cx="603910" cy="589973"/>
          </a:xfrm>
          <a:prstGeom prst="rect">
            <a:avLst/>
          </a:prstGeom>
          <a:ln w="12700">
            <a:miter lim="400000"/>
          </a:ln>
        </p:spPr>
      </p:pic>
      <p:pic>
        <p:nvPicPr>
          <p:cNvPr id="310" name="Picture 3" descr="Picture 3"/>
          <p:cNvPicPr>
            <a:picLocks noChangeAspect="1"/>
          </p:cNvPicPr>
          <p:nvPr/>
        </p:nvPicPr>
        <p:blipFill>
          <a:blip r:embed="rId11">
            <a:extLst/>
          </a:blip>
          <a:srcRect t="2" b="2854"/>
          <a:stretch>
            <a:fillRect/>
          </a:stretch>
        </p:blipFill>
        <p:spPr>
          <a:xfrm rot="21420000">
            <a:off x="1336845" y="2741097"/>
            <a:ext cx="2591775" cy="468003"/>
          </a:xfrm>
          <a:prstGeom prst="rect">
            <a:avLst/>
          </a:prstGeom>
          <a:ln w="12700">
            <a:miter lim="400000"/>
          </a:ln>
        </p:spPr>
      </p:pic>
      <p:grpSp>
        <p:nvGrpSpPr>
          <p:cNvPr id="313" name="Oval 8"/>
          <p:cNvGrpSpPr/>
          <p:nvPr/>
        </p:nvGrpSpPr>
        <p:grpSpPr>
          <a:xfrm>
            <a:off x="3960189" y="2984662"/>
            <a:ext cx="337971" cy="358136"/>
            <a:chOff x="0" y="0"/>
            <a:chExt cx="337969" cy="358135"/>
          </a:xfrm>
        </p:grpSpPr>
        <p:sp>
          <p:nvSpPr>
            <p:cNvPr id="311" name="Oval"/>
            <p:cNvSpPr/>
            <p:nvPr/>
          </p:nvSpPr>
          <p:spPr>
            <a:xfrm>
              <a:off x="-1" y="23938"/>
              <a:ext cx="337971" cy="310269"/>
            </a:xfrm>
            <a:prstGeom prst="ellipse">
              <a:avLst/>
            </a:prstGeom>
            <a:solidFill>
              <a:srgbClr val="1F497D"/>
            </a:solidFill>
            <a:ln w="25400" cap="flat">
              <a:solidFill>
                <a:srgbClr val="FF3399"/>
              </a:solidFill>
              <a:prstDash val="solid"/>
              <a:round/>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312" name="1"/>
            <p:cNvSpPr/>
            <p:nvPr/>
          </p:nvSpPr>
          <p:spPr>
            <a:xfrm>
              <a:off x="49493" y="-1"/>
              <a:ext cx="238982" cy="358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solidFill>
                    <a:srgbClr val="FFFFFF"/>
                  </a:solidFill>
                  <a:latin typeface="+mj-lt"/>
                  <a:ea typeface="+mj-ea"/>
                  <a:cs typeface="+mj-cs"/>
                  <a:sym typeface="Calibri"/>
                </a:defRPr>
              </a:lvl1pPr>
            </a:lstStyle>
            <a:p>
              <a:r>
                <a:t>1</a:t>
              </a:r>
            </a:p>
          </p:txBody>
        </p:sp>
      </p:grpSp>
      <p:grpSp>
        <p:nvGrpSpPr>
          <p:cNvPr id="316" name="Oval 35"/>
          <p:cNvGrpSpPr/>
          <p:nvPr/>
        </p:nvGrpSpPr>
        <p:grpSpPr>
          <a:xfrm>
            <a:off x="3963738" y="3734553"/>
            <a:ext cx="337971" cy="358137"/>
            <a:chOff x="0" y="0"/>
            <a:chExt cx="337969" cy="358135"/>
          </a:xfrm>
        </p:grpSpPr>
        <p:sp>
          <p:nvSpPr>
            <p:cNvPr id="314" name="Oval"/>
            <p:cNvSpPr/>
            <p:nvPr/>
          </p:nvSpPr>
          <p:spPr>
            <a:xfrm>
              <a:off x="-1" y="23938"/>
              <a:ext cx="337971" cy="310269"/>
            </a:xfrm>
            <a:prstGeom prst="ellipse">
              <a:avLst/>
            </a:prstGeom>
            <a:solidFill>
              <a:srgbClr val="1F497D"/>
            </a:solidFill>
            <a:ln w="25400" cap="flat">
              <a:solidFill>
                <a:srgbClr val="FF3399"/>
              </a:solidFill>
              <a:prstDash val="solid"/>
              <a:round/>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315" name="4"/>
            <p:cNvSpPr/>
            <p:nvPr/>
          </p:nvSpPr>
          <p:spPr>
            <a:xfrm>
              <a:off x="49493" y="-1"/>
              <a:ext cx="238982" cy="358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solidFill>
                    <a:srgbClr val="FFFFFF"/>
                  </a:solidFill>
                  <a:latin typeface="+mj-lt"/>
                  <a:ea typeface="+mj-ea"/>
                  <a:cs typeface="+mj-cs"/>
                  <a:sym typeface="Calibri"/>
                </a:defRPr>
              </a:lvl1pPr>
            </a:lstStyle>
            <a:p>
              <a:r>
                <a:t>4</a:t>
              </a:r>
            </a:p>
          </p:txBody>
        </p:sp>
      </p:grpSp>
      <p:grpSp>
        <p:nvGrpSpPr>
          <p:cNvPr id="319" name="Oval 36"/>
          <p:cNvGrpSpPr/>
          <p:nvPr/>
        </p:nvGrpSpPr>
        <p:grpSpPr>
          <a:xfrm>
            <a:off x="4637674" y="3765494"/>
            <a:ext cx="337971" cy="358137"/>
            <a:chOff x="0" y="0"/>
            <a:chExt cx="337969" cy="358135"/>
          </a:xfrm>
        </p:grpSpPr>
        <p:sp>
          <p:nvSpPr>
            <p:cNvPr id="317" name="Oval"/>
            <p:cNvSpPr/>
            <p:nvPr/>
          </p:nvSpPr>
          <p:spPr>
            <a:xfrm>
              <a:off x="-1" y="23938"/>
              <a:ext cx="337971" cy="310269"/>
            </a:xfrm>
            <a:prstGeom prst="ellipse">
              <a:avLst/>
            </a:prstGeom>
            <a:solidFill>
              <a:srgbClr val="1F497D"/>
            </a:solidFill>
            <a:ln w="25400" cap="flat">
              <a:solidFill>
                <a:srgbClr val="FF3399"/>
              </a:solidFill>
              <a:prstDash val="solid"/>
              <a:round/>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318" name="3"/>
            <p:cNvSpPr/>
            <p:nvPr/>
          </p:nvSpPr>
          <p:spPr>
            <a:xfrm>
              <a:off x="49493" y="-1"/>
              <a:ext cx="238982" cy="358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solidFill>
                    <a:srgbClr val="FFFFFF"/>
                  </a:solidFill>
                  <a:latin typeface="+mj-lt"/>
                  <a:ea typeface="+mj-ea"/>
                  <a:cs typeface="+mj-cs"/>
                  <a:sym typeface="Calibri"/>
                </a:defRPr>
              </a:lvl1pPr>
            </a:lstStyle>
            <a:p>
              <a:r>
                <a:t>3</a:t>
              </a:r>
            </a:p>
          </p:txBody>
        </p:sp>
      </p:grpSp>
      <p:grpSp>
        <p:nvGrpSpPr>
          <p:cNvPr id="322" name="Oval 37"/>
          <p:cNvGrpSpPr/>
          <p:nvPr/>
        </p:nvGrpSpPr>
        <p:grpSpPr>
          <a:xfrm>
            <a:off x="4661074" y="3024961"/>
            <a:ext cx="337971" cy="358137"/>
            <a:chOff x="0" y="0"/>
            <a:chExt cx="337969" cy="358135"/>
          </a:xfrm>
        </p:grpSpPr>
        <p:sp>
          <p:nvSpPr>
            <p:cNvPr id="320" name="Oval"/>
            <p:cNvSpPr/>
            <p:nvPr/>
          </p:nvSpPr>
          <p:spPr>
            <a:xfrm>
              <a:off x="-1" y="23938"/>
              <a:ext cx="337971" cy="310269"/>
            </a:xfrm>
            <a:prstGeom prst="ellipse">
              <a:avLst/>
            </a:prstGeom>
            <a:solidFill>
              <a:srgbClr val="1F497D"/>
            </a:solidFill>
            <a:ln w="25400" cap="flat">
              <a:solidFill>
                <a:srgbClr val="FF3399"/>
              </a:solidFill>
              <a:prstDash val="solid"/>
              <a:round/>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321" name="2"/>
            <p:cNvSpPr/>
            <p:nvPr/>
          </p:nvSpPr>
          <p:spPr>
            <a:xfrm>
              <a:off x="49493" y="-1"/>
              <a:ext cx="238982" cy="358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a:solidFill>
                    <a:srgbClr val="FFFFFF"/>
                  </a:solidFill>
                  <a:latin typeface="+mj-lt"/>
                  <a:ea typeface="+mj-ea"/>
                  <a:cs typeface="+mj-cs"/>
                  <a:sym typeface="Calibri"/>
                </a:defRPr>
              </a:lvl1pPr>
            </a:lstStyle>
            <a:p>
              <a:r>
                <a:t>2</a:t>
              </a:r>
            </a:p>
          </p:txBody>
        </p:sp>
      </p:grpSp>
      <p:pic>
        <p:nvPicPr>
          <p:cNvPr id="323" name="Grafik 6" descr="Grafik 6"/>
          <p:cNvPicPr>
            <a:picLocks noChangeAspect="1"/>
          </p:cNvPicPr>
          <p:nvPr/>
        </p:nvPicPr>
        <p:blipFill>
          <a:blip r:embed="rId12">
            <a:extLst/>
          </a:blip>
          <a:stretch>
            <a:fillRect/>
          </a:stretch>
        </p:blipFill>
        <p:spPr>
          <a:xfrm rot="180000">
            <a:off x="1458285" y="5096157"/>
            <a:ext cx="2570964" cy="468003"/>
          </a:xfrm>
          <a:prstGeom prst="rect">
            <a:avLst/>
          </a:prstGeom>
          <a:ln w="12700">
            <a:miter lim="400000"/>
          </a:ln>
        </p:spPr>
      </p:pic>
      <p:pic>
        <p:nvPicPr>
          <p:cNvPr id="324" name="Grafik 16" descr="Grafik 16"/>
          <p:cNvPicPr>
            <a:picLocks noChangeAspect="1"/>
          </p:cNvPicPr>
          <p:nvPr/>
        </p:nvPicPr>
        <p:blipFill>
          <a:blip r:embed="rId13">
            <a:extLst/>
          </a:blip>
          <a:stretch>
            <a:fillRect/>
          </a:stretch>
        </p:blipFill>
        <p:spPr>
          <a:xfrm rot="300000">
            <a:off x="4804936" y="2697452"/>
            <a:ext cx="2570964" cy="468004"/>
          </a:xfrm>
          <a:prstGeom prst="rect">
            <a:avLst/>
          </a:prstGeom>
          <a:ln w="12700">
            <a:miter lim="400000"/>
          </a:ln>
        </p:spPr>
      </p:pic>
      <p:sp>
        <p:nvSpPr>
          <p:cNvPr id="325" name="Ellipse 25"/>
          <p:cNvSpPr/>
          <p:nvPr/>
        </p:nvSpPr>
        <p:spPr>
          <a:xfrm>
            <a:off x="3764129" y="2819398"/>
            <a:ext cx="1422291" cy="1447806"/>
          </a:xfrm>
          <a:prstGeom prst="ellipse">
            <a:avLst/>
          </a:prstGeom>
          <a:ln w="25400">
            <a:solidFill>
              <a:srgbClr val="3A5E8A"/>
            </a:solidFill>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326" name="Grafik 32" descr="Grafik 32"/>
          <p:cNvPicPr>
            <a:picLocks noChangeAspect="1"/>
          </p:cNvPicPr>
          <p:nvPr/>
        </p:nvPicPr>
        <p:blipFill>
          <a:blip r:embed="rId14">
            <a:extLst/>
          </a:blip>
          <a:stretch>
            <a:fillRect/>
          </a:stretch>
        </p:blipFill>
        <p:spPr>
          <a:xfrm rot="21420000">
            <a:off x="5042391" y="5042101"/>
            <a:ext cx="2570964" cy="46800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3768</Words>
  <Application>Microsoft Office PowerPoint</Application>
  <PresentationFormat>Bildschirmpräsentation (4:3)</PresentationFormat>
  <Paragraphs>555</Paragraphs>
  <Slides>41</Slides>
  <Notes>30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41</vt:i4>
      </vt:variant>
    </vt:vector>
  </HeadingPairs>
  <TitlesOfParts>
    <vt:vector size="52" baseType="lpstr">
      <vt:lpstr>Arial</vt:lpstr>
      <vt:lpstr>Calibri</vt:lpstr>
      <vt:lpstr>Helvetica</vt:lpstr>
      <vt:lpstr>ITC Serif Gothic</vt:lpstr>
      <vt:lpstr>ITC Serif Gothic Bold</vt:lpstr>
      <vt:lpstr>Leelawadee</vt:lpstr>
      <vt:lpstr>Lucida Handwriting</vt:lpstr>
      <vt:lpstr>Segoe Script</vt:lpstr>
      <vt:lpstr>Symbol</vt:lpstr>
      <vt:lpstr>Wingdings</vt:lpstr>
      <vt:lpstr>Office Theme</vt:lpstr>
      <vt:lpstr>PowerPoint-Präsentation</vt:lpstr>
      <vt:lpstr>PowerPoint-Präsentation</vt:lpstr>
      <vt:lpstr>Pubertät – Zeit der Veränderung</vt:lpstr>
      <vt:lpstr>Die Pubertät</vt:lpstr>
      <vt:lpstr>Körperliche Veränderungen in der Pubertät</vt:lpstr>
      <vt:lpstr>Emotionale Veränderungen in der Pubertät</vt:lpstr>
      <vt:lpstr>PowerPoint-Präsentation</vt:lpstr>
      <vt:lpstr>Die weiblichen Fortpflanzungsorgane</vt:lpstr>
      <vt:lpstr>Der Menstruationszyklus</vt:lpstr>
      <vt:lpstr>Der Menstruationszyklus</vt:lpstr>
      <vt:lpstr>Der Menstruationszyklus</vt:lpstr>
      <vt:lpstr>Der Menstruationszyklus</vt:lpstr>
      <vt:lpstr>Der Menstruationszyklus</vt:lpstr>
      <vt:lpstr>Vaginaler Ausfluss</vt:lpstr>
      <vt:lpstr>Was ist PMS?</vt:lpstr>
      <vt:lpstr>Wann bekomme ich meine Periode?</vt:lpstr>
      <vt:lpstr>Perioden-Kalender</vt:lpstr>
      <vt:lpstr>PowerPoint-Präsentation</vt:lpstr>
      <vt:lpstr>Lass dich nicht überraschen!</vt:lpstr>
      <vt:lpstr>Hygieneprodukte während der Periode</vt:lpstr>
      <vt:lpstr>Wie schütze ich mich während der Periode?</vt:lpstr>
      <vt:lpstr>PowerPoint-Präsentation</vt:lpstr>
      <vt:lpstr>Vier Hauptbestandteile von Binden</vt:lpstr>
      <vt:lpstr>Menstruationsfluss</vt:lpstr>
      <vt:lpstr>Wie benutze ich eine Binde?</vt:lpstr>
      <vt:lpstr>PowerPoint-Präsentation</vt:lpstr>
      <vt:lpstr>Was ist eine Slipeinlage?</vt:lpstr>
      <vt:lpstr>Drei Hauptbestandteile einer Slipeinlage</vt:lpstr>
      <vt:lpstr>PowerPoint-Präsentation</vt:lpstr>
      <vt:lpstr>Drei Haupteigenschaften eines Tampons</vt:lpstr>
      <vt:lpstr>Wie benutze ich einen Tampon?</vt:lpstr>
      <vt:lpstr>Wie oft muss ich den Tampon wechseln?</vt:lpstr>
      <vt:lpstr>Wichtig – zu deiner Information: TSS</vt:lpstr>
      <vt:lpstr>PowerPoint-Präsentation</vt:lpstr>
      <vt:lpstr>#LikeAGirl:  #WieEinMädchen ist keine Beleidigung!</vt:lpstr>
      <vt:lpstr>#LikeAGirl Gedankenwolken</vt:lpstr>
      <vt:lpstr>#LikeAGirl Video</vt:lpstr>
      <vt:lpstr>#LikeAGirl Gedankenwolken</vt:lpstr>
      <vt:lpstr>PowerPoint-Präsentation</vt:lpstr>
      <vt:lpstr>Zusammenfassung</vt:lpstr>
      <vt:lpstr>Ende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Ariane Huster</dc:creator>
  <cp:lastModifiedBy>Ariane Huster</cp:lastModifiedBy>
  <cp:revision>4</cp:revision>
  <dcterms:modified xsi:type="dcterms:W3CDTF">2017-06-07T11:08:47Z</dcterms:modified>
</cp:coreProperties>
</file>